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Lst>
  <p:notesMasterIdLst>
    <p:notesMasterId r:id="rId23"/>
  </p:notesMasterIdLst>
  <p:handoutMasterIdLst>
    <p:handoutMasterId r:id="rId24"/>
  </p:handoutMasterIdLst>
  <p:sldIdLst>
    <p:sldId id="256" r:id="rId5"/>
    <p:sldId id="297" r:id="rId6"/>
    <p:sldId id="287" r:id="rId7"/>
    <p:sldId id="269" r:id="rId8"/>
    <p:sldId id="285" r:id="rId9"/>
    <p:sldId id="286" r:id="rId10"/>
    <p:sldId id="275" r:id="rId11"/>
    <p:sldId id="303" r:id="rId12"/>
    <p:sldId id="271" r:id="rId13"/>
    <p:sldId id="284" r:id="rId14"/>
    <p:sldId id="273" r:id="rId15"/>
    <p:sldId id="295" r:id="rId16"/>
    <p:sldId id="298" r:id="rId17"/>
    <p:sldId id="299" r:id="rId18"/>
    <p:sldId id="296" r:id="rId19"/>
    <p:sldId id="294" r:id="rId20"/>
    <p:sldId id="300" r:id="rId21"/>
    <p:sldId id="301" r:id="rId22"/>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TheSans UHH Regular" panose="020B0502050302020203" pitchFamily="34" charset="0"/>
      <p:regular r:id="rId29"/>
    </p:embeddedFont>
    <p:embeddedFont>
      <p:font typeface="TheSans UHH Bold Caps" panose="020B0702050302020203" pitchFamily="34" charset="0"/>
      <p:bold r:id="rId30"/>
    </p:embeddedFont>
    <p:embeddedFont>
      <p:font typeface="TheSans UHH" panose="020B0502050302020203" pitchFamily="34" charset="0"/>
      <p:regular r:id="rId31"/>
      <p:bold r:id="rId32"/>
      <p:italic r:id="rId33"/>
      <p:boldItalic r:id="rId34"/>
    </p:embeddedFont>
    <p:embeddedFont>
      <p:font typeface="TheSans UHH Bold Caps" panose="020B0702050302020203" pitchFamily="34" charset="0"/>
      <p:bold r:id="rId30"/>
    </p:embeddedFont>
  </p:embeddedFontLst>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itte fügen Sie einen Abschnittsnamen ein" id="{08ADE9BD-D0E4-4A4C-8370-21ACDE2D7AF2}">
          <p14:sldIdLst>
            <p14:sldId id="256"/>
            <p14:sldId id="297"/>
            <p14:sldId id="287"/>
            <p14:sldId id="269"/>
            <p14:sldId id="285"/>
            <p14:sldId id="286"/>
            <p14:sldId id="275"/>
            <p14:sldId id="303"/>
            <p14:sldId id="271"/>
            <p14:sldId id="284"/>
            <p14:sldId id="273"/>
            <p14:sldId id="295"/>
            <p14:sldId id="298"/>
            <p14:sldId id="299"/>
            <p14:sldId id="296"/>
            <p14:sldId id="294"/>
            <p14:sldId id="300"/>
            <p14:sldId id="301"/>
          </p14:sldIdLst>
        </p14:section>
      </p14:sectionLst>
    </p:ext>
    <p:ext uri="{EFAFB233-063F-42B5-8137-9DF3F51BA10A}">
      <p15:sldGuideLst xmlns:p15="http://schemas.microsoft.com/office/powerpoint/2012/main">
        <p15:guide id="2" pos="113" userDrawn="1">
          <p15:clr>
            <a:srgbClr val="A4A3A4"/>
          </p15:clr>
        </p15:guide>
        <p15:guide id="3" pos="5602" userDrawn="1">
          <p15:clr>
            <a:srgbClr val="A4A3A4"/>
          </p15:clr>
        </p15:guide>
        <p15:guide id="4" orient="horz" pos="35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515B"/>
    <a:srgbClr val="009C00"/>
    <a:srgbClr val="9DA8AD"/>
    <a:srgbClr val="3B515B"/>
    <a:srgbClr val="B6BFC3"/>
    <a:srgbClr val="027099"/>
    <a:srgbClr val="008CC0"/>
    <a:srgbClr val="009CD1"/>
    <a:srgbClr val="E5F5F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F5ECE7-C640-E78D-915E-596F10B2FB07}" v="16" dt="2024-03-18T11:12:59.557"/>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Helle Formatvorlage 3 - Akz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21" autoAdjust="0"/>
    <p:restoredTop sz="86485" autoAdjust="0"/>
  </p:normalViewPr>
  <p:slideViewPr>
    <p:cSldViewPr snapToObjects="1">
      <p:cViewPr varScale="1">
        <p:scale>
          <a:sx n="130" d="100"/>
          <a:sy n="130" d="100"/>
        </p:scale>
        <p:origin x="1344" y="120"/>
      </p:cViewPr>
      <p:guideLst>
        <p:guide pos="113"/>
        <p:guide pos="5602"/>
        <p:guide orient="horz" pos="350"/>
      </p:guideLst>
    </p:cSldViewPr>
  </p:slideViewPr>
  <p:outlineViewPr>
    <p:cViewPr>
      <p:scale>
        <a:sx n="33" d="100"/>
        <a:sy n="33" d="100"/>
      </p:scale>
      <p:origin x="0" y="-15496"/>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24" d="100"/>
          <a:sy n="124" d="100"/>
        </p:scale>
        <p:origin x="5208" y="19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2.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10.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dirty="0">
              <a:latin typeface="Calibri" panose="020F0502020204030204" pitchFamily="34" charset="0"/>
            </a:endParaRPr>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8322579-3BCF-D748-A2B1-13C370832227}" type="datetimeFigureOut">
              <a:rPr lang="de-DE" smtClean="0">
                <a:latin typeface="Calibri" panose="020F0502020204030204" pitchFamily="34" charset="0"/>
              </a:rPr>
              <a:t>08.04.2025</a:t>
            </a:fld>
            <a:endParaRPr lang="de-DE" dirty="0">
              <a:latin typeface="Calibri" panose="020F0502020204030204" pitchFamily="34" charset="0"/>
            </a:endParaRPr>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dirty="0">
              <a:latin typeface="Calibri" panose="020F0502020204030204" pitchFamily="34" charset="0"/>
            </a:endParaRPr>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4D7AD7-FD44-8444-A38A-7B8FFD50E3B1}" type="slidenum">
              <a:rPr lang="de-DE" smtClean="0">
                <a:latin typeface="Calibri" panose="020F0502020204030204" pitchFamily="34" charset="0"/>
              </a:rPr>
              <a:t>‹Nr.›</a:t>
            </a:fld>
            <a:endParaRPr lang="de-DE" dirty="0">
              <a:latin typeface="Calibri" panose="020F0502020204030204" pitchFamily="34" charset="0"/>
            </a:endParaRPr>
          </a:p>
        </p:txBody>
      </p:sp>
    </p:spTree>
    <p:extLst>
      <p:ext uri="{BB962C8B-B14F-4D97-AF65-F5344CB8AC3E}">
        <p14:creationId xmlns:p14="http://schemas.microsoft.com/office/powerpoint/2010/main" val="355342631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anose="020F0502020204030204" pitchFamily="34" charset="0"/>
              </a:defRPr>
            </a:lvl1pPr>
          </a:lstStyle>
          <a:p>
            <a:endParaRPr lang="de-DE" dirty="0"/>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panose="020F0502020204030204" pitchFamily="34" charset="0"/>
              </a:defRPr>
            </a:lvl1pPr>
          </a:lstStyle>
          <a:p>
            <a:fld id="{B2E59258-C19A-D949-846D-8B6CB38182F3}" type="datetimeFigureOut">
              <a:rPr lang="de-DE" smtClean="0"/>
              <a:pPr/>
              <a:t>08.04.2025</a:t>
            </a:fld>
            <a:endParaRPr lang="de-DE" dirty="0"/>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panose="020F0502020204030204" pitchFamily="34" charset="0"/>
              </a:defRPr>
            </a:lvl1pPr>
          </a:lstStyle>
          <a:p>
            <a:endParaRPr lang="de-DE" dirty="0"/>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panose="020F0502020204030204" pitchFamily="34" charset="0"/>
              </a:defRPr>
            </a:lvl1pPr>
          </a:lstStyle>
          <a:p>
            <a:fld id="{3C606240-9D1C-3843-B28E-77756B6151FD}" type="slidenum">
              <a:rPr lang="de-DE" smtClean="0"/>
              <a:pPr/>
              <a:t>‹Nr.›</a:t>
            </a:fld>
            <a:endParaRPr lang="de-DE" dirty="0"/>
          </a:p>
        </p:txBody>
      </p:sp>
    </p:spTree>
    <p:extLst>
      <p:ext uri="{BB962C8B-B14F-4D97-AF65-F5344CB8AC3E}">
        <p14:creationId xmlns:p14="http://schemas.microsoft.com/office/powerpoint/2010/main" val="1034271138"/>
      </p:ext>
    </p:extLst>
  </p:cSld>
  <p:clrMap bg1="lt1" tx1="dk1" bg2="lt2" tx2="dk2" accent1="accent1" accent2="accent2" accent3="accent3" accent4="accent4" accent5="accent5" accent6="accent6" hlink="hlink" folHlink="folHlink"/>
  <p:hf sldNum="0" hdr="0" ftr="0" dt="0"/>
  <p:notesStyle>
    <a:lvl1pPr marL="0" algn="l" defTabSz="457200" rtl="0" eaLnBrk="1" latinLnBrk="0" hangingPunct="1">
      <a:defRPr sz="1200" kern="1200">
        <a:solidFill>
          <a:schemeClr val="tx1"/>
        </a:solidFill>
        <a:latin typeface="Calibri" panose="020F0502020204030204" pitchFamily="34" charset="0"/>
        <a:ea typeface="+mn-ea"/>
        <a:cs typeface="+mn-cs"/>
      </a:defRPr>
    </a:lvl1pPr>
    <a:lvl2pPr marL="457200" algn="l" defTabSz="457200" rtl="0" eaLnBrk="1" latinLnBrk="0" hangingPunct="1">
      <a:defRPr sz="1200" kern="1200">
        <a:solidFill>
          <a:schemeClr val="tx1"/>
        </a:solidFill>
        <a:latin typeface="Calibri" panose="020F0502020204030204" pitchFamily="34" charset="0"/>
        <a:ea typeface="+mn-ea"/>
        <a:cs typeface="+mn-cs"/>
      </a:defRPr>
    </a:lvl2pPr>
    <a:lvl3pPr marL="914400" algn="l" defTabSz="457200" rtl="0" eaLnBrk="1" latinLnBrk="0" hangingPunct="1">
      <a:defRPr sz="1200" kern="1200">
        <a:solidFill>
          <a:schemeClr val="tx1"/>
        </a:solidFill>
        <a:latin typeface="Calibri" panose="020F0502020204030204" pitchFamily="34" charset="0"/>
        <a:ea typeface="+mn-ea"/>
        <a:cs typeface="+mn-cs"/>
      </a:defRPr>
    </a:lvl3pPr>
    <a:lvl4pPr marL="1371600" algn="l" defTabSz="457200" rtl="0" eaLnBrk="1" latinLnBrk="0" hangingPunct="1">
      <a:defRPr sz="1200" kern="1200">
        <a:solidFill>
          <a:schemeClr val="tx1"/>
        </a:solidFill>
        <a:latin typeface="Calibri" panose="020F0502020204030204" pitchFamily="34" charset="0"/>
        <a:ea typeface="+mn-ea"/>
        <a:cs typeface="+mn-cs"/>
      </a:defRPr>
    </a:lvl4pPr>
    <a:lvl5pPr marL="1828800" algn="l" defTabSz="457200" rtl="0" eaLnBrk="1" latinLnBrk="0" hangingPunct="1">
      <a:defRPr sz="1200" kern="1200">
        <a:solidFill>
          <a:schemeClr val="tx1"/>
        </a:solidFill>
        <a:latin typeface="Calibri" panose="020F0502020204030204"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_Bild_vollflächig">
    <p:spTree>
      <p:nvGrpSpPr>
        <p:cNvPr id="1" name=""/>
        <p:cNvGrpSpPr/>
        <p:nvPr/>
      </p:nvGrpSpPr>
      <p:grpSpPr>
        <a:xfrm>
          <a:off x="0" y="0"/>
          <a:ext cx="0" cy="0"/>
          <a:chOff x="0" y="0"/>
          <a:chExt cx="0" cy="0"/>
        </a:xfrm>
      </p:grpSpPr>
      <p:sp>
        <p:nvSpPr>
          <p:cNvPr id="10" name="Textplatzhalter 13">
            <a:extLst>
              <a:ext uri="{FF2B5EF4-FFF2-40B4-BE49-F238E27FC236}">
                <a16:creationId xmlns:a16="http://schemas.microsoft.com/office/drawing/2014/main" id="{8BBFB6AB-BD0D-CB4B-9728-6AD2FDB3D493}"/>
              </a:ext>
            </a:extLst>
          </p:cNvPr>
          <p:cNvSpPr>
            <a:spLocks noGrp="1"/>
          </p:cNvSpPr>
          <p:nvPr>
            <p:ph type="body" sz="quarter" idx="10" hasCustomPrompt="1"/>
          </p:nvPr>
        </p:nvSpPr>
        <p:spPr>
          <a:xfrm>
            <a:off x="250824" y="3579862"/>
            <a:ext cx="4681215" cy="370800"/>
          </a:xfrm>
          <a:prstGeom prst="rect">
            <a:avLst/>
          </a:prstGeom>
        </p:spPr>
        <p:txBody>
          <a:bodyPr vert="horz"/>
          <a:lstStyle>
            <a:lvl1pPr marL="0" indent="0">
              <a:buNone/>
              <a:defRPr sz="1800" b="0" i="0">
                <a:solidFill>
                  <a:schemeClr val="tx1"/>
                </a:solidFill>
                <a:latin typeface="Calibri" panose="020F0502020204030204" pitchFamily="34" charset="0"/>
                <a:cs typeface="Calibri" panose="020F0502020204030204"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dirty="0"/>
              <a:t>Name des Referenten/der Referentin</a:t>
            </a:r>
          </a:p>
        </p:txBody>
      </p:sp>
      <p:sp>
        <p:nvSpPr>
          <p:cNvPr id="9" name="Titel 1">
            <a:extLst>
              <a:ext uri="{FF2B5EF4-FFF2-40B4-BE49-F238E27FC236}">
                <a16:creationId xmlns:a16="http://schemas.microsoft.com/office/drawing/2014/main" id="{EF3FFAF6-38B4-EC48-808A-73D35839C283}"/>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tx1"/>
                </a:solidFill>
                <a:latin typeface="Calibri" panose="020F0502020204030204" pitchFamily="34" charset="0"/>
                <a:cs typeface="Calibri" panose="020F0502020204030204" pitchFamily="34" charset="0"/>
              </a:defRPr>
            </a:lvl1pPr>
          </a:lstStyle>
          <a:p>
            <a:r>
              <a:rPr lang="de-DE" dirty="0"/>
              <a:t>Dies ist ein Blindtext. Hier steht die Headline oder der Name der Veranstaltung</a:t>
            </a:r>
          </a:p>
        </p:txBody>
      </p:sp>
      <p:pic>
        <p:nvPicPr>
          <p:cNvPr id="7" name="background-84678_1920.jpg">
            <a:extLst>
              <a:ext uri="{C183D7F6-B498-43B3-948B-1728B52AA6E4}">
                <adec:decorative xmlns=""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a:fillRect/>
          </a:stretch>
        </p:blipFill>
        <p:spPr>
          <a:xfrm>
            <a:off x="0" y="1052006"/>
            <a:ext cx="9144000" cy="2455847"/>
          </a:xfrm>
          <a:prstGeom prst="rect">
            <a:avLst/>
          </a:prstGeom>
        </p:spPr>
      </p:pic>
      <p:sp>
        <p:nvSpPr>
          <p:cNvPr id="8" name="Bildplatzhalter 6"/>
          <p:cNvSpPr>
            <a:spLocks noGrp="1"/>
          </p:cNvSpPr>
          <p:nvPr>
            <p:ph type="pic" sz="quarter" idx="11" hasCustomPrompt="1"/>
          </p:nvPr>
        </p:nvSpPr>
        <p:spPr>
          <a:xfrm>
            <a:off x="0" y="1052007"/>
            <a:ext cx="9144000" cy="2455846"/>
          </a:xfrm>
          <a:prstGeom prst="rect">
            <a:avLst/>
          </a:prstGeom>
        </p:spPr>
        <p:txBody>
          <a:bodyPr>
            <a:normAutofit/>
          </a:bodyPr>
          <a:lstStyle>
            <a:lvl1pPr marL="0" indent="0">
              <a:buNone/>
              <a:defRPr sz="1400">
                <a:solidFill>
                  <a:srgbClr val="FFFFFF"/>
                </a:solidFill>
                <a:latin typeface="Calibri" panose="020F0502020204030204" pitchFamily="34" charset="0"/>
              </a:defRPr>
            </a:lvl1pPr>
          </a:lstStyle>
          <a:p>
            <a:r>
              <a:rPr lang="de-DE" dirty="0"/>
              <a:t>Bild einfügen und mit Alternativtext versehen</a:t>
            </a:r>
          </a:p>
        </p:txBody>
      </p:sp>
      <p:cxnSp>
        <p:nvCxnSpPr>
          <p:cNvPr id="11" name="Gerade Verbindung 10">
            <a:extLst>
              <a:ext uri="{C183D7F6-B498-43B3-948B-1728B52AA6E4}">
                <adec:decorative xmlns=""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tx1"/>
            </a:solidFill>
            <a:prstDash val="solid"/>
          </a:ln>
          <a:effectLst/>
        </p:spPr>
      </p:cxnSp>
    </p:spTree>
    <p:extLst>
      <p:ext uri="{BB962C8B-B14F-4D97-AF65-F5344CB8AC3E}">
        <p14:creationId xmlns:p14="http://schemas.microsoft.com/office/powerpoint/2010/main" val="57080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f_Headline_Text_und_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Calibri" panose="020F0502020204030204" pitchFamily="34" charset="0"/>
                <a:cs typeface="Calibri" panose="020F0502020204030204" pitchFamily="34" charset="0"/>
              </a:defRPr>
            </a:lvl1pPr>
          </a:lstStyle>
          <a:p>
            <a:r>
              <a:rPr lang="de-DE" dirty="0"/>
              <a:t>Hier steht die Folien-Überschrift</a:t>
            </a:r>
          </a:p>
        </p:txBody>
      </p:sp>
      <p:sp>
        <p:nvSpPr>
          <p:cNvPr id="11" name="Textplatzhalter 9"/>
          <p:cNvSpPr>
            <a:spLocks noGrp="1"/>
          </p:cNvSpPr>
          <p:nvPr>
            <p:ph type="body" sz="quarter" idx="14"/>
          </p:nvPr>
        </p:nvSpPr>
        <p:spPr>
          <a:xfrm>
            <a:off x="214770" y="1779662"/>
            <a:ext cx="4171028" cy="2880320"/>
          </a:xfrm>
          <a:prstGeom prst="rect">
            <a:avLst/>
          </a:prstGeom>
        </p:spPr>
        <p:txBody>
          <a:bodyPr>
            <a:normAutofit/>
          </a:bodyPr>
          <a:lstStyle>
            <a:lvl1pPr marL="0" indent="0">
              <a:buNone/>
              <a:defRPr sz="2000">
                <a:latin typeface="Calibri" panose="020F0502020204030204"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14" name="Bildplatzhalter 6"/>
          <p:cNvSpPr>
            <a:spLocks noGrp="1"/>
          </p:cNvSpPr>
          <p:nvPr>
            <p:ph type="pic" sz="quarter" idx="15" hasCustomPrompt="1"/>
          </p:nvPr>
        </p:nvSpPr>
        <p:spPr>
          <a:xfrm>
            <a:off x="4572000" y="1779662"/>
            <a:ext cx="4572000" cy="2879651"/>
          </a:xfrm>
          <a:prstGeom prst="rect">
            <a:avLst/>
          </a:prstGeom>
        </p:spPr>
        <p:txBody>
          <a:bodyPr>
            <a:normAutofit/>
          </a:bodyPr>
          <a:lstStyle>
            <a:lvl1pPr marL="0" indent="0">
              <a:buNone/>
              <a:defRPr sz="1400" b="0" i="0">
                <a:latin typeface="Calibri" panose="020F0502020204030204" pitchFamily="34" charset="0"/>
              </a:defRPr>
            </a:lvl1pPr>
          </a:lstStyle>
          <a:p>
            <a:r>
              <a:rPr lang="de-DE" dirty="0"/>
              <a:t>Bild einfügen und mit Alternativtext versehen</a:t>
            </a:r>
          </a:p>
        </p:txBody>
      </p:sp>
      <p:cxnSp>
        <p:nvCxnSpPr>
          <p:cNvPr id="6" name="Gerade Verbindung 5">
            <a:extLst>
              <a:ext uri="{C183D7F6-B498-43B3-948B-1728B52AA6E4}">
                <adec:decorative xmlns=""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3" name="Datumsplatzhalter 2">
            <a:extLst>
              <a:ext uri="{FF2B5EF4-FFF2-40B4-BE49-F238E27FC236}">
                <a16:creationId xmlns:a16="http://schemas.microsoft.com/office/drawing/2014/main" id="{C7D51EC7-430C-D54B-BB14-BFC0D4B86EAE}"/>
              </a:ext>
            </a:extLst>
          </p:cNvPr>
          <p:cNvSpPr>
            <a:spLocks noGrp="1"/>
          </p:cNvSpPr>
          <p:nvPr>
            <p:ph type="dt" sz="half" idx="16"/>
          </p:nvPr>
        </p:nvSpPr>
        <p:spPr/>
        <p:txBody>
          <a:bodyPr/>
          <a:lstStyle/>
          <a:p>
            <a:endParaRPr lang="de-DE"/>
          </a:p>
        </p:txBody>
      </p:sp>
      <p:sp>
        <p:nvSpPr>
          <p:cNvPr id="4" name="Fußzeilenplatzhalter 3">
            <a:extLst>
              <a:ext uri="{FF2B5EF4-FFF2-40B4-BE49-F238E27FC236}">
                <a16:creationId xmlns:a16="http://schemas.microsoft.com/office/drawing/2014/main" id="{B4BC1399-E221-E348-817F-A1570F7D90C9}"/>
              </a:ext>
            </a:extLst>
          </p:cNvPr>
          <p:cNvSpPr>
            <a:spLocks noGrp="1"/>
          </p:cNvSpPr>
          <p:nvPr>
            <p:ph type="ftr" sz="quarter" idx="17"/>
          </p:nvPr>
        </p:nvSpPr>
        <p:spPr/>
        <p:txBody>
          <a:bodyPr/>
          <a:lstStyle/>
          <a:p>
            <a:r>
              <a:rPr lang="de-DE"/>
              <a:t>SS23, Mark Spektor</a:t>
            </a:r>
          </a:p>
        </p:txBody>
      </p:sp>
      <p:sp>
        <p:nvSpPr>
          <p:cNvPr id="5" name="Foliennummernplatzhalter 4">
            <a:extLst>
              <a:ext uri="{FF2B5EF4-FFF2-40B4-BE49-F238E27FC236}">
                <a16:creationId xmlns:a16="http://schemas.microsoft.com/office/drawing/2014/main" id="{1B8745DF-4F7A-C843-98DC-DCD98DD01097}"/>
              </a:ext>
            </a:extLst>
          </p:cNvPr>
          <p:cNvSpPr>
            <a:spLocks noGrp="1"/>
          </p:cNvSpPr>
          <p:nvPr>
            <p:ph type="sldNum" sz="quarter" idx="18"/>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3818479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4g_Headline_Bild_und_Tex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Calibri" panose="020F0502020204030204" pitchFamily="34" charset="0"/>
                <a:cs typeface="Calibri" panose="020F0502020204030204" pitchFamily="34" charset="0"/>
              </a:defRPr>
            </a:lvl1pPr>
          </a:lstStyle>
          <a:p>
            <a:r>
              <a:rPr lang="de-DE" dirty="0"/>
              <a:t>Hier steht die Folien-Überschrift</a:t>
            </a:r>
          </a:p>
        </p:txBody>
      </p:sp>
      <p:sp>
        <p:nvSpPr>
          <p:cNvPr id="14" name="Bildplatzhalter 6"/>
          <p:cNvSpPr>
            <a:spLocks noGrp="1"/>
          </p:cNvSpPr>
          <p:nvPr>
            <p:ph type="pic" sz="quarter" idx="15" hasCustomPrompt="1"/>
          </p:nvPr>
        </p:nvSpPr>
        <p:spPr>
          <a:xfrm>
            <a:off x="214768" y="1779662"/>
            <a:ext cx="4171028" cy="2879651"/>
          </a:xfrm>
          <a:prstGeom prst="rect">
            <a:avLst/>
          </a:prstGeom>
        </p:spPr>
        <p:txBody>
          <a:bodyPr>
            <a:normAutofit/>
          </a:bodyPr>
          <a:lstStyle>
            <a:lvl1pPr marL="0" indent="0">
              <a:buNone/>
              <a:defRPr sz="1400" b="0" i="0">
                <a:latin typeface="Calibri" panose="020F0502020204030204" pitchFamily="34" charset="0"/>
              </a:defRPr>
            </a:lvl1pPr>
          </a:lstStyle>
          <a:p>
            <a:r>
              <a:rPr lang="de-DE" dirty="0"/>
              <a:t>Bild einfügen und mit Alternativtext versehen</a:t>
            </a:r>
          </a:p>
        </p:txBody>
      </p:sp>
      <p:sp>
        <p:nvSpPr>
          <p:cNvPr id="11" name="Textplatzhalter 9"/>
          <p:cNvSpPr>
            <a:spLocks noGrp="1"/>
          </p:cNvSpPr>
          <p:nvPr>
            <p:ph type="body" sz="quarter" idx="14"/>
          </p:nvPr>
        </p:nvSpPr>
        <p:spPr>
          <a:xfrm>
            <a:off x="4577435" y="1779662"/>
            <a:ext cx="4171028" cy="2880320"/>
          </a:xfrm>
          <a:prstGeom prst="rect">
            <a:avLst/>
          </a:prstGeom>
        </p:spPr>
        <p:txBody>
          <a:bodyPr>
            <a:normAutofit/>
          </a:bodyPr>
          <a:lstStyle>
            <a:lvl1pPr marL="0" indent="0">
              <a:buNone/>
              <a:defRPr sz="2000">
                <a:latin typeface="Calibri" panose="020F0502020204030204"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cxnSp>
        <p:nvCxnSpPr>
          <p:cNvPr id="6" name="Gerade Verbindung 5">
            <a:extLst>
              <a:ext uri="{C183D7F6-B498-43B3-948B-1728B52AA6E4}">
                <adec:decorative xmlns=""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3" name="Datumsplatzhalter 2">
            <a:extLst>
              <a:ext uri="{FF2B5EF4-FFF2-40B4-BE49-F238E27FC236}">
                <a16:creationId xmlns:a16="http://schemas.microsoft.com/office/drawing/2014/main" id="{C72AC3EB-3430-1349-A19C-02E4197ABD7D}"/>
              </a:ext>
            </a:extLst>
          </p:cNvPr>
          <p:cNvSpPr>
            <a:spLocks noGrp="1"/>
          </p:cNvSpPr>
          <p:nvPr>
            <p:ph type="dt" sz="half" idx="16"/>
          </p:nvPr>
        </p:nvSpPr>
        <p:spPr/>
        <p:txBody>
          <a:bodyPr/>
          <a:lstStyle/>
          <a:p>
            <a:endParaRPr lang="de-DE"/>
          </a:p>
        </p:txBody>
      </p:sp>
      <p:sp>
        <p:nvSpPr>
          <p:cNvPr id="4" name="Fußzeilenplatzhalter 3">
            <a:extLst>
              <a:ext uri="{FF2B5EF4-FFF2-40B4-BE49-F238E27FC236}">
                <a16:creationId xmlns:a16="http://schemas.microsoft.com/office/drawing/2014/main" id="{9B044FE5-2F6A-7041-9F8B-B986A9E98170}"/>
              </a:ext>
            </a:extLst>
          </p:cNvPr>
          <p:cNvSpPr>
            <a:spLocks noGrp="1"/>
          </p:cNvSpPr>
          <p:nvPr>
            <p:ph type="ftr" sz="quarter" idx="17"/>
          </p:nvPr>
        </p:nvSpPr>
        <p:spPr/>
        <p:txBody>
          <a:bodyPr/>
          <a:lstStyle/>
          <a:p>
            <a:r>
              <a:rPr lang="de-DE"/>
              <a:t>SS23, Mark Spektor</a:t>
            </a:r>
          </a:p>
        </p:txBody>
      </p:sp>
      <p:sp>
        <p:nvSpPr>
          <p:cNvPr id="5" name="Foliennummernplatzhalter 4">
            <a:extLst>
              <a:ext uri="{FF2B5EF4-FFF2-40B4-BE49-F238E27FC236}">
                <a16:creationId xmlns:a16="http://schemas.microsoft.com/office/drawing/2014/main" id="{9D0A6D2E-ADFC-2943-8255-0F520D9F3239}"/>
              </a:ext>
            </a:extLst>
          </p:cNvPr>
          <p:cNvSpPr>
            <a:spLocks noGrp="1"/>
          </p:cNvSpPr>
          <p:nvPr>
            <p:ph type="sldNum" sz="quarter" idx="18"/>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12776739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h_Headline_Text_und_Tabell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14768" y="1203598"/>
            <a:ext cx="8533695" cy="503882"/>
          </a:xfrm>
          <a:prstGeom prst="rect">
            <a:avLst/>
          </a:prstGeom>
        </p:spPr>
        <p:txBody>
          <a:bodyPr/>
          <a:lstStyle>
            <a:lvl1pPr algn="l">
              <a:defRPr sz="2600" b="1" i="0">
                <a:solidFill>
                  <a:schemeClr val="tx1"/>
                </a:solidFill>
                <a:latin typeface="Calibri" panose="020F0502020204030204" pitchFamily="34" charset="0"/>
                <a:cs typeface="Calibri" panose="020F0502020204030204" pitchFamily="34" charset="0"/>
              </a:defRPr>
            </a:lvl1pPr>
          </a:lstStyle>
          <a:p>
            <a:r>
              <a:rPr lang="de-DE" dirty="0"/>
              <a:t>Hier steht die Folien-Überschrift</a:t>
            </a:r>
          </a:p>
        </p:txBody>
      </p:sp>
      <p:sp>
        <p:nvSpPr>
          <p:cNvPr id="11" name="Textplatzhalter 9"/>
          <p:cNvSpPr>
            <a:spLocks noGrp="1"/>
          </p:cNvSpPr>
          <p:nvPr>
            <p:ph type="body" sz="quarter" idx="14"/>
          </p:nvPr>
        </p:nvSpPr>
        <p:spPr>
          <a:xfrm>
            <a:off x="214770" y="1779662"/>
            <a:ext cx="4171028" cy="2880320"/>
          </a:xfrm>
          <a:prstGeom prst="rect">
            <a:avLst/>
          </a:prstGeom>
        </p:spPr>
        <p:txBody>
          <a:bodyPr>
            <a:normAutofit/>
          </a:bodyPr>
          <a:lstStyle>
            <a:lvl1pPr marL="0" indent="0">
              <a:buNone/>
              <a:defRPr sz="2000">
                <a:latin typeface="Calibri" panose="020F0502020204030204"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12" name="Tabellenplatzhalter 11"/>
          <p:cNvSpPr>
            <a:spLocks noGrp="1"/>
          </p:cNvSpPr>
          <p:nvPr>
            <p:ph type="tbl" sz="quarter" idx="16" hasCustomPrompt="1"/>
          </p:nvPr>
        </p:nvSpPr>
        <p:spPr>
          <a:xfrm>
            <a:off x="4572000" y="1779662"/>
            <a:ext cx="4176713" cy="2879651"/>
          </a:xfrm>
          <a:prstGeom prst="rect">
            <a:avLst/>
          </a:prstGeom>
        </p:spPr>
        <p:txBody>
          <a:bodyPr>
            <a:normAutofit/>
          </a:bodyPr>
          <a:lstStyle>
            <a:lvl1pPr marL="0" indent="0">
              <a:buNone/>
              <a:defRPr sz="1400" b="0" i="0">
                <a:latin typeface="Calibri" panose="020F0502020204030204" pitchFamily="34" charset="0"/>
              </a:defRPr>
            </a:lvl1pPr>
          </a:lstStyle>
          <a:p>
            <a:r>
              <a:rPr lang="de-DE" dirty="0"/>
              <a:t>Tabelle mit Alternativtext</a:t>
            </a:r>
          </a:p>
        </p:txBody>
      </p:sp>
      <p:cxnSp>
        <p:nvCxnSpPr>
          <p:cNvPr id="6" name="Gerade Verbindung 5">
            <a:extLst>
              <a:ext uri="{C183D7F6-B498-43B3-948B-1728B52AA6E4}">
                <adec:decorative xmlns=""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3" name="Datumsplatzhalter 2">
            <a:extLst>
              <a:ext uri="{FF2B5EF4-FFF2-40B4-BE49-F238E27FC236}">
                <a16:creationId xmlns:a16="http://schemas.microsoft.com/office/drawing/2014/main" id="{6A29C8C0-874D-ED42-B7AA-9341B574BE5A}"/>
              </a:ext>
            </a:extLst>
          </p:cNvPr>
          <p:cNvSpPr>
            <a:spLocks noGrp="1"/>
          </p:cNvSpPr>
          <p:nvPr>
            <p:ph type="dt" sz="half" idx="17"/>
          </p:nvPr>
        </p:nvSpPr>
        <p:spPr/>
        <p:txBody>
          <a:bodyPr/>
          <a:lstStyle/>
          <a:p>
            <a:endParaRPr lang="de-DE"/>
          </a:p>
        </p:txBody>
      </p:sp>
      <p:sp>
        <p:nvSpPr>
          <p:cNvPr id="4" name="Fußzeilenplatzhalter 3">
            <a:extLst>
              <a:ext uri="{FF2B5EF4-FFF2-40B4-BE49-F238E27FC236}">
                <a16:creationId xmlns:a16="http://schemas.microsoft.com/office/drawing/2014/main" id="{FBB6B01C-4FCF-CB4D-90CE-C326DBD9D207}"/>
              </a:ext>
            </a:extLst>
          </p:cNvPr>
          <p:cNvSpPr>
            <a:spLocks noGrp="1"/>
          </p:cNvSpPr>
          <p:nvPr>
            <p:ph type="ftr" sz="quarter" idx="18"/>
          </p:nvPr>
        </p:nvSpPr>
        <p:spPr/>
        <p:txBody>
          <a:bodyPr/>
          <a:lstStyle/>
          <a:p>
            <a:r>
              <a:rPr lang="de-DE"/>
              <a:t>SS23, Mark Spektor</a:t>
            </a:r>
          </a:p>
        </p:txBody>
      </p:sp>
      <p:sp>
        <p:nvSpPr>
          <p:cNvPr id="5" name="Foliennummernplatzhalter 4">
            <a:extLst>
              <a:ext uri="{FF2B5EF4-FFF2-40B4-BE49-F238E27FC236}">
                <a16:creationId xmlns:a16="http://schemas.microsoft.com/office/drawing/2014/main" id="{676C3BC2-5241-2242-9D91-48AF5119BBEB}"/>
              </a:ext>
            </a:extLst>
          </p:cNvPr>
          <p:cNvSpPr>
            <a:spLocks noGrp="1"/>
          </p:cNvSpPr>
          <p:nvPr>
            <p:ph type="sldNum" sz="quarter" idx="19"/>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21980136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Grafiken_Tabellen_Bilder_unischtbare_Headline">
    <p:spTree>
      <p:nvGrpSpPr>
        <p:cNvPr id="1" name=""/>
        <p:cNvGrpSpPr/>
        <p:nvPr/>
      </p:nvGrpSpPr>
      <p:grpSpPr>
        <a:xfrm>
          <a:off x="0" y="0"/>
          <a:ext cx="0" cy="0"/>
          <a:chOff x="0" y="0"/>
          <a:chExt cx="0" cy="0"/>
        </a:xfrm>
      </p:grpSpPr>
      <p:sp>
        <p:nvSpPr>
          <p:cNvPr id="15" name="Inhaltsplatzhalter 21"/>
          <p:cNvSpPr>
            <a:spLocks noGrp="1"/>
          </p:cNvSpPr>
          <p:nvPr>
            <p:ph sz="quarter" idx="13" hasCustomPrompt="1"/>
          </p:nvPr>
        </p:nvSpPr>
        <p:spPr>
          <a:xfrm>
            <a:off x="323528" y="1347614"/>
            <a:ext cx="8425185" cy="3312368"/>
          </a:xfrm>
          <a:prstGeom prst="rect">
            <a:avLst/>
          </a:prstGeom>
        </p:spPr>
        <p:txBody>
          <a:bodyPr>
            <a:noAutofit/>
          </a:bodyPr>
          <a:lstStyle>
            <a:lvl1pPr marL="0" indent="0">
              <a:buNone/>
              <a:defRPr sz="2000">
                <a:latin typeface="Calibri" panose="020F0502020204030204" pitchFamily="34" charset="0"/>
              </a:defRPr>
            </a:lvl1pPr>
            <a:lvl2pPr>
              <a:defRPr sz="2600">
                <a:latin typeface="TheSans UHH"/>
              </a:defRPr>
            </a:lvl2pPr>
            <a:lvl3pPr>
              <a:defRPr sz="2600">
                <a:latin typeface="TheSans UHH"/>
              </a:defRPr>
            </a:lvl3pPr>
            <a:lvl4pPr>
              <a:defRPr sz="2600">
                <a:latin typeface="TheSans UHH"/>
              </a:defRPr>
            </a:lvl4pPr>
            <a:lvl5pPr>
              <a:defRPr sz="2600">
                <a:latin typeface="TheSans UHH"/>
              </a:defRPr>
            </a:lvl5pPr>
          </a:lstStyle>
          <a:p>
            <a:pPr lvl="0"/>
            <a:r>
              <a:rPr lang="de-DE" dirty="0"/>
              <a:t>Grafiken, Tabellen, Bilder, etc. Bitte mit Alternativtext versehen.</a:t>
            </a:r>
          </a:p>
        </p:txBody>
      </p:sp>
      <p:cxnSp>
        <p:nvCxnSpPr>
          <p:cNvPr id="6" name="Gerade Verbindung 5">
            <a:extLst>
              <a:ext uri="{C183D7F6-B498-43B3-948B-1728B52AA6E4}">
                <adec:decorative xmlns=""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Datumsplatzhalter 1">
            <a:extLst>
              <a:ext uri="{FF2B5EF4-FFF2-40B4-BE49-F238E27FC236}">
                <a16:creationId xmlns:a16="http://schemas.microsoft.com/office/drawing/2014/main" id="{97F74627-F125-8D49-A3F9-96166A0B0D2C}"/>
              </a:ext>
            </a:extLst>
          </p:cNvPr>
          <p:cNvSpPr>
            <a:spLocks noGrp="1"/>
          </p:cNvSpPr>
          <p:nvPr>
            <p:ph type="dt" sz="half" idx="14"/>
          </p:nvPr>
        </p:nvSpPr>
        <p:spPr/>
        <p:txBody>
          <a:bodyPr/>
          <a:lstStyle/>
          <a:p>
            <a:endParaRPr lang="de-DE"/>
          </a:p>
        </p:txBody>
      </p:sp>
      <p:sp>
        <p:nvSpPr>
          <p:cNvPr id="3" name="Fußzeilenplatzhalter 2">
            <a:extLst>
              <a:ext uri="{FF2B5EF4-FFF2-40B4-BE49-F238E27FC236}">
                <a16:creationId xmlns:a16="http://schemas.microsoft.com/office/drawing/2014/main" id="{69BBD305-837C-0E41-BEBC-3280C7391E7E}"/>
              </a:ext>
            </a:extLst>
          </p:cNvPr>
          <p:cNvSpPr>
            <a:spLocks noGrp="1"/>
          </p:cNvSpPr>
          <p:nvPr>
            <p:ph type="ftr" sz="quarter" idx="15"/>
          </p:nvPr>
        </p:nvSpPr>
        <p:spPr/>
        <p:txBody>
          <a:bodyPr/>
          <a:lstStyle/>
          <a:p>
            <a:r>
              <a:rPr lang="de-DE"/>
              <a:t>SS23, Mark Spektor</a:t>
            </a:r>
          </a:p>
        </p:txBody>
      </p:sp>
      <p:sp>
        <p:nvSpPr>
          <p:cNvPr id="4" name="Foliennummernplatzhalter 3">
            <a:extLst>
              <a:ext uri="{FF2B5EF4-FFF2-40B4-BE49-F238E27FC236}">
                <a16:creationId xmlns:a16="http://schemas.microsoft.com/office/drawing/2014/main" id="{1B9C95E0-F0B8-9D41-8D2F-FD01943EF118}"/>
              </a:ext>
            </a:extLst>
          </p:cNvPr>
          <p:cNvSpPr>
            <a:spLocks noGrp="1"/>
          </p:cNvSpPr>
          <p:nvPr>
            <p:ph type="sldNum" sz="quarter" idx="16"/>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3502555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a_Kapitelfolie_einfarbiger_HG_Hellblau">
    <p:spTree>
      <p:nvGrpSpPr>
        <p:cNvPr id="1" name=""/>
        <p:cNvGrpSpPr/>
        <p:nvPr/>
      </p:nvGrpSpPr>
      <p:grpSpPr>
        <a:xfrm>
          <a:off x="0" y="0"/>
          <a:ext cx="0" cy="0"/>
          <a:chOff x="0" y="0"/>
          <a:chExt cx="0" cy="0"/>
        </a:xfrm>
      </p:grpSpPr>
      <p:sp>
        <p:nvSpPr>
          <p:cNvPr id="12" name="Rechteck 11">
            <a:extLst>
              <a:ext uri="{C183D7F6-B498-43B3-948B-1728B52AA6E4}">
                <adec:decorative xmlns="" xmlns:adec="http://schemas.microsoft.com/office/drawing/2017/decorative" val="1"/>
              </a:ext>
            </a:extLst>
          </p:cNvPr>
          <p:cNvSpPr/>
          <p:nvPr userDrawn="1"/>
        </p:nvSpPr>
        <p:spPr>
          <a:xfrm>
            <a:off x="0" y="1052006"/>
            <a:ext cx="9144000" cy="409149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a:latin typeface="Calibri" panose="020F0502020204030204" pitchFamily="34" charset="0"/>
            </a:endParaRPr>
          </a:p>
        </p:txBody>
      </p:sp>
      <p:sp>
        <p:nvSpPr>
          <p:cNvPr id="6" name="Titel 1">
            <a:extLst>
              <a:ext uri="{FF2B5EF4-FFF2-40B4-BE49-F238E27FC236}">
                <a16:creationId xmlns:a16="http://schemas.microsoft.com/office/drawing/2014/main" id="{CA9E1338-AB7B-1147-B97A-34E5222669C5}"/>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bg1"/>
                </a:solidFill>
                <a:latin typeface="Calibri" panose="020F0502020204030204" pitchFamily="34" charset="0"/>
                <a:cs typeface="Calibri" panose="020F0502020204030204" pitchFamily="34" charset="0"/>
              </a:defRPr>
            </a:lvl1pPr>
          </a:lstStyle>
          <a:p>
            <a:r>
              <a:rPr lang="de-DE" dirty="0"/>
              <a:t>Hier steht die Headline des nachfolgenden Kapitels</a:t>
            </a:r>
          </a:p>
        </p:txBody>
      </p:sp>
      <p:cxnSp>
        <p:nvCxnSpPr>
          <p:cNvPr id="5" name="Gerade Verbindung 4">
            <a:extLst>
              <a:ext uri="{FF2B5EF4-FFF2-40B4-BE49-F238E27FC236}">
                <a16:creationId xmlns:a16="http://schemas.microsoft.com/office/drawing/2014/main" id="{5CCBDACE-4486-B244-AD82-ACBF86988F0D}"/>
              </a:ext>
              <a:ext uri="{C183D7F6-B498-43B3-948B-1728B52AA6E4}">
                <adec:decorative xmlns=""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bg1"/>
            </a:solidFill>
            <a:prstDash val="solid"/>
          </a:ln>
          <a:effectLst/>
        </p:spPr>
      </p:cxnSp>
    </p:spTree>
    <p:extLst>
      <p:ext uri="{BB962C8B-B14F-4D97-AF65-F5344CB8AC3E}">
        <p14:creationId xmlns:p14="http://schemas.microsoft.com/office/powerpoint/2010/main" val="4254621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b_Kapitelfolie_einfarbiger_HG_weiß">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2D5666D-DD08-FB4E-89E6-DDEBDE6DA779}"/>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tx1"/>
                </a:solidFill>
                <a:latin typeface="Calibri" panose="020F0502020204030204" pitchFamily="34" charset="0"/>
                <a:cs typeface="Calibri" panose="020F0502020204030204" pitchFamily="34" charset="0"/>
              </a:defRPr>
            </a:lvl1pPr>
          </a:lstStyle>
          <a:p>
            <a:r>
              <a:rPr lang="de-DE" dirty="0"/>
              <a:t>Hier steht die Headline des nachfolgenden Kapitels</a:t>
            </a:r>
          </a:p>
        </p:txBody>
      </p:sp>
      <p:cxnSp>
        <p:nvCxnSpPr>
          <p:cNvPr id="4" name="Gerade Verbindung 3">
            <a:extLst>
              <a:ext uri="{FF2B5EF4-FFF2-40B4-BE49-F238E27FC236}">
                <a16:creationId xmlns:a16="http://schemas.microsoft.com/office/drawing/2014/main" id="{84877466-D934-E94B-87D7-F45E77A43221}"/>
              </a:ext>
              <a:ext uri="{C183D7F6-B498-43B3-948B-1728B52AA6E4}">
                <adec:decorative xmlns=""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tx1"/>
            </a:solidFill>
            <a:prstDash val="solid"/>
          </a:ln>
          <a:effectLst/>
        </p:spPr>
      </p:cxnSp>
    </p:spTree>
    <p:extLst>
      <p:ext uri="{BB962C8B-B14F-4D97-AF65-F5344CB8AC3E}">
        <p14:creationId xmlns:p14="http://schemas.microsoft.com/office/powerpoint/2010/main" val="35574016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Leerseite_unsichtbare_Headline">
    <p:spTree>
      <p:nvGrpSpPr>
        <p:cNvPr id="1" name=""/>
        <p:cNvGrpSpPr/>
        <p:nvPr/>
      </p:nvGrpSpPr>
      <p:grpSpPr>
        <a:xfrm>
          <a:off x="0" y="0"/>
          <a:ext cx="0" cy="0"/>
          <a:chOff x="0" y="0"/>
          <a:chExt cx="0" cy="0"/>
        </a:xfrm>
      </p:grpSpPr>
      <p:sp>
        <p:nvSpPr>
          <p:cNvPr id="7" name="Titel 1" hidden="1">
            <a:extLst>
              <a:ext uri="{FF2B5EF4-FFF2-40B4-BE49-F238E27FC236}">
                <a16:creationId xmlns:a16="http://schemas.microsoft.com/office/drawing/2014/main" id="{CBFE5B7B-3B95-C043-BB34-2A277601CB10}"/>
              </a:ext>
            </a:extLst>
          </p:cNvPr>
          <p:cNvSpPr>
            <a:spLocks noGrp="1"/>
          </p:cNvSpPr>
          <p:nvPr>
            <p:ph type="title" hasCustomPrompt="1"/>
          </p:nvPr>
        </p:nvSpPr>
        <p:spPr>
          <a:xfrm>
            <a:off x="214768" y="1203598"/>
            <a:ext cx="8533695" cy="503882"/>
          </a:xfrm>
          <a:prstGeom prst="rect">
            <a:avLst/>
          </a:prstGeom>
        </p:spPr>
        <p:txBody>
          <a:bodyPr/>
          <a:lstStyle>
            <a:lvl1pPr algn="l">
              <a:defRPr sz="2600" b="1" i="0">
                <a:solidFill>
                  <a:schemeClr val="tx1"/>
                </a:solidFill>
                <a:latin typeface="Calibri" panose="020F0502020204030204" pitchFamily="34" charset="0"/>
                <a:cs typeface="Calibri" panose="020F0502020204030204" pitchFamily="34" charset="0"/>
              </a:defRPr>
            </a:lvl1pPr>
          </a:lstStyle>
          <a:p>
            <a:r>
              <a:rPr lang="de-DE" dirty="0"/>
              <a:t>Hier steht die Folien-Überschrift</a:t>
            </a:r>
          </a:p>
        </p:txBody>
      </p:sp>
      <p:cxnSp>
        <p:nvCxnSpPr>
          <p:cNvPr id="6" name="Gerade Verbindung 5">
            <a:extLst>
              <a:ext uri="{C183D7F6-B498-43B3-948B-1728B52AA6E4}">
                <adec:decorative xmlns=""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Datumsplatzhalter 1">
            <a:extLst>
              <a:ext uri="{FF2B5EF4-FFF2-40B4-BE49-F238E27FC236}">
                <a16:creationId xmlns:a16="http://schemas.microsoft.com/office/drawing/2014/main" id="{42BD08BA-13EA-E54B-84CB-D68FE554512F}"/>
              </a:ext>
            </a:extLst>
          </p:cNvPr>
          <p:cNvSpPr>
            <a:spLocks noGrp="1"/>
          </p:cNvSpPr>
          <p:nvPr>
            <p:ph type="dt" sz="half" idx="10"/>
          </p:nvPr>
        </p:nvSpPr>
        <p:spPr/>
        <p:txBody>
          <a:bodyPr/>
          <a:lstStyle/>
          <a:p>
            <a:endParaRPr lang="de-DE"/>
          </a:p>
        </p:txBody>
      </p:sp>
      <p:sp>
        <p:nvSpPr>
          <p:cNvPr id="3" name="Fußzeilenplatzhalter 2">
            <a:extLst>
              <a:ext uri="{FF2B5EF4-FFF2-40B4-BE49-F238E27FC236}">
                <a16:creationId xmlns:a16="http://schemas.microsoft.com/office/drawing/2014/main" id="{B9531825-4A1E-E045-B431-45CE2BEDC998}"/>
              </a:ext>
            </a:extLst>
          </p:cNvPr>
          <p:cNvSpPr>
            <a:spLocks noGrp="1"/>
          </p:cNvSpPr>
          <p:nvPr>
            <p:ph type="ftr" sz="quarter" idx="11"/>
          </p:nvPr>
        </p:nvSpPr>
        <p:spPr/>
        <p:txBody>
          <a:bodyPr/>
          <a:lstStyle/>
          <a:p>
            <a:r>
              <a:rPr lang="de-DE"/>
              <a:t>SS23, Mark Spektor</a:t>
            </a:r>
          </a:p>
        </p:txBody>
      </p:sp>
      <p:sp>
        <p:nvSpPr>
          <p:cNvPr id="4" name="Foliennummernplatzhalter 3">
            <a:extLst>
              <a:ext uri="{FF2B5EF4-FFF2-40B4-BE49-F238E27FC236}">
                <a16:creationId xmlns:a16="http://schemas.microsoft.com/office/drawing/2014/main" id="{406C2600-20BB-F048-B90E-34135BB72B26}"/>
              </a:ext>
            </a:extLst>
          </p:cNvPr>
          <p:cNvSpPr>
            <a:spLocks noGrp="1"/>
          </p:cNvSpPr>
          <p:nvPr>
            <p:ph type="sldNum" sz="quarter" idx="12"/>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2681167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elfolie_zwei_Bilder">
    <p:spTree>
      <p:nvGrpSpPr>
        <p:cNvPr id="1" name=""/>
        <p:cNvGrpSpPr/>
        <p:nvPr/>
      </p:nvGrpSpPr>
      <p:grpSpPr>
        <a:xfrm>
          <a:off x="0" y="0"/>
          <a:ext cx="0" cy="0"/>
          <a:chOff x="0" y="0"/>
          <a:chExt cx="0" cy="0"/>
        </a:xfrm>
      </p:grpSpPr>
      <p:sp>
        <p:nvSpPr>
          <p:cNvPr id="21" name="Textplatzhalter 13">
            <a:extLst>
              <a:ext uri="{FF2B5EF4-FFF2-40B4-BE49-F238E27FC236}">
                <a16:creationId xmlns:a16="http://schemas.microsoft.com/office/drawing/2014/main" id="{1DDD041E-DBF9-6D48-993C-62DD3D91D74F}"/>
              </a:ext>
            </a:extLst>
          </p:cNvPr>
          <p:cNvSpPr>
            <a:spLocks noGrp="1"/>
          </p:cNvSpPr>
          <p:nvPr>
            <p:ph type="body" sz="quarter" idx="10" hasCustomPrompt="1"/>
          </p:nvPr>
        </p:nvSpPr>
        <p:spPr>
          <a:xfrm>
            <a:off x="250825" y="3579862"/>
            <a:ext cx="4395258" cy="370800"/>
          </a:xfrm>
          <a:prstGeom prst="rect">
            <a:avLst/>
          </a:prstGeom>
        </p:spPr>
        <p:txBody>
          <a:bodyPr vert="horz"/>
          <a:lstStyle>
            <a:lvl1pPr marL="0" indent="0">
              <a:buNone/>
              <a:defRPr sz="1800" b="0" i="0">
                <a:solidFill>
                  <a:schemeClr val="tx1"/>
                </a:solidFill>
                <a:latin typeface="Calibri" panose="020F0502020204030204" pitchFamily="34" charset="0"/>
                <a:cs typeface="Calibri" panose="020F0502020204030204"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dirty="0"/>
              <a:t>Name des Referenten/der Referentin</a:t>
            </a:r>
          </a:p>
        </p:txBody>
      </p:sp>
      <p:sp>
        <p:nvSpPr>
          <p:cNvPr id="20" name="Titel 1">
            <a:extLst>
              <a:ext uri="{FF2B5EF4-FFF2-40B4-BE49-F238E27FC236}">
                <a16:creationId xmlns:a16="http://schemas.microsoft.com/office/drawing/2014/main" id="{33F5C484-EF40-FE47-9DFE-5167591A751D}"/>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tx1"/>
                </a:solidFill>
                <a:latin typeface="Calibri" panose="020F0502020204030204" pitchFamily="34" charset="0"/>
                <a:cs typeface="Calibri" panose="020F0502020204030204" pitchFamily="34" charset="0"/>
              </a:defRPr>
            </a:lvl1pPr>
          </a:lstStyle>
          <a:p>
            <a:r>
              <a:rPr lang="de-DE" dirty="0"/>
              <a:t>Dies ist ein Blindtext. Hier steht die Headline oder der Name der Veranstaltung</a:t>
            </a:r>
          </a:p>
        </p:txBody>
      </p:sp>
      <p:pic>
        <p:nvPicPr>
          <p:cNvPr id="9" name="background-84678_1920.jpg">
            <a:extLst>
              <a:ext uri="{C183D7F6-B498-43B3-948B-1728B52AA6E4}">
                <adec:decorative xmlns=""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a:fillRect/>
          </a:stretch>
        </p:blipFill>
        <p:spPr>
          <a:xfrm>
            <a:off x="0" y="1059306"/>
            <a:ext cx="4497917" cy="2455340"/>
          </a:xfrm>
          <a:prstGeom prst="rect">
            <a:avLst/>
          </a:prstGeom>
        </p:spPr>
      </p:pic>
      <p:pic>
        <p:nvPicPr>
          <p:cNvPr id="10" name="background-84678_1920.jpg">
            <a:extLst>
              <a:ext uri="{C183D7F6-B498-43B3-948B-1728B52AA6E4}">
                <adec:decorative xmlns="" xmlns:adec="http://schemas.microsoft.com/office/drawing/2017/decorative" val="1"/>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a:fillRect/>
          </a:stretch>
        </p:blipFill>
        <p:spPr>
          <a:xfrm>
            <a:off x="4646083" y="1052007"/>
            <a:ext cx="4497917" cy="2462639"/>
          </a:xfrm>
          <a:prstGeom prst="rect">
            <a:avLst/>
          </a:prstGeom>
        </p:spPr>
      </p:pic>
      <p:sp>
        <p:nvSpPr>
          <p:cNvPr id="12" name="Bildplatzhalter 15"/>
          <p:cNvSpPr>
            <a:spLocks noGrp="1"/>
          </p:cNvSpPr>
          <p:nvPr>
            <p:ph type="pic" sz="quarter" idx="11" hasCustomPrompt="1"/>
          </p:nvPr>
        </p:nvSpPr>
        <p:spPr>
          <a:xfrm>
            <a:off x="-1" y="1065475"/>
            <a:ext cx="4497917" cy="2455340"/>
          </a:xfrm>
          <a:prstGeom prst="rect">
            <a:avLst/>
          </a:prstGeom>
        </p:spPr>
        <p:txBody>
          <a:bodyPr>
            <a:normAutofit/>
          </a:bodyPr>
          <a:lstStyle>
            <a:lvl1pPr marL="0" indent="0">
              <a:buNone/>
              <a:defRPr sz="1400" baseline="0">
                <a:solidFill>
                  <a:srgbClr val="FFFFFF"/>
                </a:solidFill>
                <a:latin typeface="Calibri" panose="020F0502020204030204" pitchFamily="34" charset="0"/>
              </a:defRPr>
            </a:lvl1pPr>
          </a:lstStyle>
          <a:p>
            <a:r>
              <a:rPr lang="de-DE" dirty="0"/>
              <a:t>Bild einfügen und mit Alternativtext versehen</a:t>
            </a:r>
          </a:p>
        </p:txBody>
      </p:sp>
      <p:sp>
        <p:nvSpPr>
          <p:cNvPr id="13" name="Bildplatzhalter 17"/>
          <p:cNvSpPr>
            <a:spLocks noGrp="1"/>
          </p:cNvSpPr>
          <p:nvPr>
            <p:ph type="pic" sz="quarter" idx="12" hasCustomPrompt="1"/>
          </p:nvPr>
        </p:nvSpPr>
        <p:spPr>
          <a:xfrm>
            <a:off x="4646082" y="1066607"/>
            <a:ext cx="4711867" cy="2454834"/>
          </a:xfrm>
          <a:prstGeom prst="rect">
            <a:avLst/>
          </a:prstGeom>
        </p:spPr>
        <p:txBody>
          <a:bodyPr>
            <a:normAutofit/>
          </a:bodyPr>
          <a:lstStyle>
            <a:lvl1pPr marL="0" indent="0">
              <a:buNone/>
              <a:defRPr sz="1400">
                <a:solidFill>
                  <a:srgbClr val="FFFFFF"/>
                </a:solidFill>
                <a:latin typeface="Calibri" panose="020F0502020204030204" pitchFamily="34" charset="0"/>
              </a:defRPr>
            </a:lvl1pPr>
          </a:lstStyle>
          <a:p>
            <a:r>
              <a:rPr lang="de-DE" dirty="0"/>
              <a:t>Bild einfügen und mit Alternativtext versehen</a:t>
            </a:r>
          </a:p>
        </p:txBody>
      </p:sp>
      <p:cxnSp>
        <p:nvCxnSpPr>
          <p:cNvPr id="19" name="Gerade Verbindung 18">
            <a:extLst>
              <a:ext uri="{FF2B5EF4-FFF2-40B4-BE49-F238E27FC236}">
                <a16:creationId xmlns:a16="http://schemas.microsoft.com/office/drawing/2014/main" id="{AB18881F-3A1A-C240-A3D5-F269619F19B9}"/>
              </a:ext>
              <a:ext uri="{C183D7F6-B498-43B3-948B-1728B52AA6E4}">
                <adec:decorative xmlns=""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tx1"/>
            </a:solidFill>
            <a:prstDash val="solid"/>
          </a:ln>
          <a:effectLst/>
        </p:spPr>
      </p:cxnSp>
    </p:spTree>
    <p:extLst>
      <p:ext uri="{BB962C8B-B14F-4D97-AF65-F5344CB8AC3E}">
        <p14:creationId xmlns:p14="http://schemas.microsoft.com/office/powerpoint/2010/main" val="1819367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a_Titelfolie_einfarbiger_HG_Steingrau">
    <p:spTree>
      <p:nvGrpSpPr>
        <p:cNvPr id="1" name=""/>
        <p:cNvGrpSpPr/>
        <p:nvPr/>
      </p:nvGrpSpPr>
      <p:grpSpPr>
        <a:xfrm>
          <a:off x="0" y="0"/>
          <a:ext cx="0" cy="0"/>
          <a:chOff x="0" y="0"/>
          <a:chExt cx="0" cy="0"/>
        </a:xfrm>
      </p:grpSpPr>
      <p:sp>
        <p:nvSpPr>
          <p:cNvPr id="12" name="Rechteck 11">
            <a:extLst>
              <a:ext uri="{C183D7F6-B498-43B3-948B-1728B52AA6E4}">
                <adec:decorative xmlns="" xmlns:adec="http://schemas.microsoft.com/office/drawing/2017/decorative" val="1"/>
              </a:ext>
            </a:extLst>
          </p:cNvPr>
          <p:cNvSpPr/>
          <p:nvPr userDrawn="1"/>
        </p:nvSpPr>
        <p:spPr>
          <a:xfrm>
            <a:off x="0" y="1052006"/>
            <a:ext cx="9144000" cy="4091494"/>
          </a:xfrm>
          <a:prstGeom prst="rect">
            <a:avLst/>
          </a:prstGeom>
          <a:gradFill>
            <a:gsLst>
              <a:gs pos="0">
                <a:schemeClr val="accent1">
                  <a:tint val="100000"/>
                  <a:shade val="100000"/>
                  <a:satMod val="130000"/>
                </a:schemeClr>
              </a:gs>
              <a:gs pos="0">
                <a:srgbClr val="3B515B"/>
              </a:gs>
            </a:gsLst>
          </a:gra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a:latin typeface="Calibri" panose="020F0502020204030204" pitchFamily="34" charset="0"/>
            </a:endParaRPr>
          </a:p>
        </p:txBody>
      </p:sp>
      <p:sp>
        <p:nvSpPr>
          <p:cNvPr id="10" name="Textplatzhalter 13">
            <a:extLst>
              <a:ext uri="{FF2B5EF4-FFF2-40B4-BE49-F238E27FC236}">
                <a16:creationId xmlns:a16="http://schemas.microsoft.com/office/drawing/2014/main" id="{F055B374-5667-9B40-AE1E-7F5FCDB7FF83}"/>
              </a:ext>
            </a:extLst>
          </p:cNvPr>
          <p:cNvSpPr>
            <a:spLocks noGrp="1"/>
          </p:cNvSpPr>
          <p:nvPr>
            <p:ph type="body" sz="quarter" idx="10" hasCustomPrompt="1"/>
          </p:nvPr>
        </p:nvSpPr>
        <p:spPr>
          <a:xfrm>
            <a:off x="250824" y="3579862"/>
            <a:ext cx="4825231" cy="370800"/>
          </a:xfrm>
          <a:prstGeom prst="rect">
            <a:avLst/>
          </a:prstGeom>
        </p:spPr>
        <p:txBody>
          <a:bodyPr vert="horz"/>
          <a:lstStyle>
            <a:lvl1pPr marL="0" indent="0">
              <a:buNone/>
              <a:defRPr sz="1800" b="0" i="0">
                <a:solidFill>
                  <a:schemeClr val="bg1"/>
                </a:solidFill>
                <a:latin typeface="Calibri" panose="020F0502020204030204" pitchFamily="34" charset="0"/>
                <a:cs typeface="Calibri" panose="020F0502020204030204"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dirty="0"/>
              <a:t>Name des Referenten/der Referentin</a:t>
            </a:r>
          </a:p>
        </p:txBody>
      </p:sp>
      <p:sp>
        <p:nvSpPr>
          <p:cNvPr id="9" name="Titel 1">
            <a:extLst>
              <a:ext uri="{FF2B5EF4-FFF2-40B4-BE49-F238E27FC236}">
                <a16:creationId xmlns:a16="http://schemas.microsoft.com/office/drawing/2014/main" id="{2F8586F0-C563-C342-B9DD-A1AE90DE2CE3}"/>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bg1"/>
                </a:solidFill>
                <a:latin typeface="Calibri" panose="020F0502020204030204" pitchFamily="34" charset="0"/>
                <a:cs typeface="Calibri" panose="020F0502020204030204" pitchFamily="34" charset="0"/>
              </a:defRPr>
            </a:lvl1pPr>
          </a:lstStyle>
          <a:p>
            <a:r>
              <a:rPr lang="de-DE" dirty="0"/>
              <a:t>Dies ist ein Blindtext. Hier steht die Headline oder der Name der Veranstaltung</a:t>
            </a:r>
          </a:p>
        </p:txBody>
      </p:sp>
      <p:cxnSp>
        <p:nvCxnSpPr>
          <p:cNvPr id="8" name="Gerade Verbindung 7">
            <a:extLst>
              <a:ext uri="{FF2B5EF4-FFF2-40B4-BE49-F238E27FC236}">
                <a16:creationId xmlns:a16="http://schemas.microsoft.com/office/drawing/2014/main" id="{5486D3BD-BA29-4D44-ACB6-A4BD67D52176}"/>
              </a:ext>
              <a:ext uri="{C183D7F6-B498-43B3-948B-1728B52AA6E4}">
                <adec:decorative xmlns=""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bg1"/>
            </a:solidFill>
            <a:prstDash val="solid"/>
          </a:ln>
          <a:effectLst/>
        </p:spPr>
      </p:cxnSp>
    </p:spTree>
    <p:extLst>
      <p:ext uri="{BB962C8B-B14F-4D97-AF65-F5344CB8AC3E}">
        <p14:creationId xmlns:p14="http://schemas.microsoft.com/office/powerpoint/2010/main" val="67305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b_Titelfolie_einfarbiger_HG_Hellblau">
    <p:spTree>
      <p:nvGrpSpPr>
        <p:cNvPr id="1" name=""/>
        <p:cNvGrpSpPr/>
        <p:nvPr/>
      </p:nvGrpSpPr>
      <p:grpSpPr>
        <a:xfrm>
          <a:off x="0" y="0"/>
          <a:ext cx="0" cy="0"/>
          <a:chOff x="0" y="0"/>
          <a:chExt cx="0" cy="0"/>
        </a:xfrm>
      </p:grpSpPr>
      <p:sp>
        <p:nvSpPr>
          <p:cNvPr id="12" name="Rechteck 11">
            <a:extLst>
              <a:ext uri="{C183D7F6-B498-43B3-948B-1728B52AA6E4}">
                <adec:decorative xmlns="" xmlns:adec="http://schemas.microsoft.com/office/drawing/2017/decorative" val="1"/>
              </a:ext>
            </a:extLst>
          </p:cNvPr>
          <p:cNvSpPr/>
          <p:nvPr userDrawn="1"/>
        </p:nvSpPr>
        <p:spPr>
          <a:xfrm>
            <a:off x="0" y="1052006"/>
            <a:ext cx="9144000" cy="409149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a:latin typeface="Calibri" panose="020F0502020204030204" pitchFamily="34" charset="0"/>
            </a:endParaRPr>
          </a:p>
        </p:txBody>
      </p:sp>
      <p:sp>
        <p:nvSpPr>
          <p:cNvPr id="8" name="Textplatzhalter 13">
            <a:extLst>
              <a:ext uri="{FF2B5EF4-FFF2-40B4-BE49-F238E27FC236}">
                <a16:creationId xmlns:a16="http://schemas.microsoft.com/office/drawing/2014/main" id="{A15EFE3B-8C68-D046-A599-0AB2AFDEB257}"/>
              </a:ext>
            </a:extLst>
          </p:cNvPr>
          <p:cNvSpPr>
            <a:spLocks noGrp="1"/>
          </p:cNvSpPr>
          <p:nvPr>
            <p:ph type="body" sz="quarter" idx="10" hasCustomPrompt="1"/>
          </p:nvPr>
        </p:nvSpPr>
        <p:spPr>
          <a:xfrm>
            <a:off x="250824" y="3579862"/>
            <a:ext cx="4609207" cy="370800"/>
          </a:xfrm>
          <a:prstGeom prst="rect">
            <a:avLst/>
          </a:prstGeom>
        </p:spPr>
        <p:txBody>
          <a:bodyPr vert="horz"/>
          <a:lstStyle>
            <a:lvl1pPr marL="0" indent="0">
              <a:buNone/>
              <a:defRPr sz="1800" b="0" i="0">
                <a:solidFill>
                  <a:schemeClr val="bg1"/>
                </a:solidFill>
                <a:latin typeface="Calibri" panose="020F0502020204030204" pitchFamily="34" charset="0"/>
                <a:cs typeface="Calibri" panose="020F0502020204030204"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dirty="0"/>
              <a:t>Name des Referenten/der Referentin</a:t>
            </a:r>
          </a:p>
        </p:txBody>
      </p:sp>
      <p:sp>
        <p:nvSpPr>
          <p:cNvPr id="7" name="Titel 1">
            <a:extLst>
              <a:ext uri="{FF2B5EF4-FFF2-40B4-BE49-F238E27FC236}">
                <a16:creationId xmlns:a16="http://schemas.microsoft.com/office/drawing/2014/main" id="{7971F460-DBE2-1E4C-966C-B8FAF52ED6F7}"/>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bg1"/>
                </a:solidFill>
                <a:latin typeface="Calibri" panose="020F0502020204030204" pitchFamily="34" charset="0"/>
                <a:cs typeface="Calibri" panose="020F0502020204030204" pitchFamily="34" charset="0"/>
              </a:defRPr>
            </a:lvl1pPr>
          </a:lstStyle>
          <a:p>
            <a:r>
              <a:rPr lang="de-DE" dirty="0"/>
              <a:t>Dies ist ein Blindtext. Hier steht die Headline oder der Name der Veranstaltung</a:t>
            </a:r>
          </a:p>
        </p:txBody>
      </p:sp>
      <p:cxnSp>
        <p:nvCxnSpPr>
          <p:cNvPr id="6" name="Gerade Verbindung 5">
            <a:extLst>
              <a:ext uri="{FF2B5EF4-FFF2-40B4-BE49-F238E27FC236}">
                <a16:creationId xmlns:a16="http://schemas.microsoft.com/office/drawing/2014/main" id="{30DD3040-AF2F-7548-9EA1-E3F2AA2D5A5E}"/>
              </a:ext>
              <a:ext uri="{C183D7F6-B498-43B3-948B-1728B52AA6E4}">
                <adec:decorative xmlns=""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bg1"/>
            </a:solidFill>
            <a:prstDash val="solid"/>
          </a:ln>
          <a:effectLst/>
        </p:spPr>
      </p:cxnSp>
    </p:spTree>
    <p:extLst>
      <p:ext uri="{BB962C8B-B14F-4D97-AF65-F5344CB8AC3E}">
        <p14:creationId xmlns:p14="http://schemas.microsoft.com/office/powerpoint/2010/main" val="1510171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a_Headline_und_Text">
    <p:spTree>
      <p:nvGrpSpPr>
        <p:cNvPr id="1" name=""/>
        <p:cNvGrpSpPr/>
        <p:nvPr/>
      </p:nvGrpSpPr>
      <p:grpSpPr>
        <a:xfrm>
          <a:off x="0" y="0"/>
          <a:ext cx="0" cy="0"/>
          <a:chOff x="0" y="0"/>
          <a:chExt cx="0" cy="0"/>
        </a:xfrm>
      </p:grpSpPr>
      <p:cxnSp>
        <p:nvCxnSpPr>
          <p:cNvPr id="6" name="Gerade Verbindung 5">
            <a:extLst>
              <a:ext uri="{C183D7F6-B498-43B3-948B-1728B52AA6E4}">
                <adec:decorative xmlns="" xmlns:adec="http://schemas.microsoft.com/office/drawing/2017/decorative" val="1"/>
              </a:ext>
            </a:extLst>
          </p:cNvPr>
          <p:cNvCxnSpPr>
            <a:cxnSpLocks/>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1" name="Titel 1">
            <a:extLst>
              <a:ext uri="{FF2B5EF4-FFF2-40B4-BE49-F238E27FC236}">
                <a16:creationId xmlns:a16="http://schemas.microsoft.com/office/drawing/2014/main" id="{853C8E57-9E26-F24E-A712-1E94C05C3C99}"/>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Calibri" panose="020F0502020204030204" pitchFamily="34" charset="0"/>
                <a:cs typeface="Calibri" panose="020F0502020204030204" pitchFamily="34" charset="0"/>
              </a:defRPr>
            </a:lvl1pPr>
          </a:lstStyle>
          <a:p>
            <a:r>
              <a:rPr lang="de-DE" dirty="0"/>
              <a:t>Hier steht die Folien-Überschrift</a:t>
            </a:r>
          </a:p>
        </p:txBody>
      </p:sp>
      <p:sp>
        <p:nvSpPr>
          <p:cNvPr id="8" name="Textplatzhalter 9"/>
          <p:cNvSpPr>
            <a:spLocks noGrp="1"/>
          </p:cNvSpPr>
          <p:nvPr>
            <p:ph type="body" sz="quarter" idx="14"/>
          </p:nvPr>
        </p:nvSpPr>
        <p:spPr>
          <a:xfrm>
            <a:off x="214769" y="1779662"/>
            <a:ext cx="8533695" cy="2880320"/>
          </a:xfrm>
          <a:prstGeom prst="rect">
            <a:avLst/>
          </a:prstGeom>
        </p:spPr>
        <p:txBody>
          <a:bodyPr>
            <a:normAutofit/>
          </a:bodyPr>
          <a:lstStyle>
            <a:lvl1pPr marL="0" indent="0">
              <a:buNone/>
              <a:defRPr sz="2000">
                <a:latin typeface="Calibri" panose="020F0502020204030204"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2" name="Datumsplatzhalter 1">
            <a:extLst>
              <a:ext uri="{FF2B5EF4-FFF2-40B4-BE49-F238E27FC236}">
                <a16:creationId xmlns:a16="http://schemas.microsoft.com/office/drawing/2014/main" id="{4E82A3FC-B200-F340-859E-4491DBC5752C}"/>
              </a:ext>
            </a:extLst>
          </p:cNvPr>
          <p:cNvSpPr>
            <a:spLocks noGrp="1"/>
          </p:cNvSpPr>
          <p:nvPr>
            <p:ph type="dt" sz="half" idx="15"/>
          </p:nvPr>
        </p:nvSpPr>
        <p:spPr/>
        <p:txBody>
          <a:bodyPr/>
          <a:lstStyle/>
          <a:p>
            <a:endParaRPr lang="de-DE"/>
          </a:p>
        </p:txBody>
      </p:sp>
      <p:sp>
        <p:nvSpPr>
          <p:cNvPr id="3" name="Fußzeilenplatzhalter 2">
            <a:extLst>
              <a:ext uri="{FF2B5EF4-FFF2-40B4-BE49-F238E27FC236}">
                <a16:creationId xmlns:a16="http://schemas.microsoft.com/office/drawing/2014/main" id="{56827D40-E2F4-6842-9A47-30F9FFAFC9CF}"/>
              </a:ext>
            </a:extLst>
          </p:cNvPr>
          <p:cNvSpPr>
            <a:spLocks noGrp="1"/>
          </p:cNvSpPr>
          <p:nvPr>
            <p:ph type="ftr" sz="quarter" idx="16"/>
          </p:nvPr>
        </p:nvSpPr>
        <p:spPr/>
        <p:txBody>
          <a:bodyPr/>
          <a:lstStyle/>
          <a:p>
            <a:r>
              <a:rPr lang="de-DE"/>
              <a:t>SS23, Mark Spektor</a:t>
            </a:r>
            <a:endParaRPr lang="de-DE" dirty="0"/>
          </a:p>
        </p:txBody>
      </p:sp>
      <p:sp>
        <p:nvSpPr>
          <p:cNvPr id="4" name="Foliennummernplatzhalter 3">
            <a:extLst>
              <a:ext uri="{FF2B5EF4-FFF2-40B4-BE49-F238E27FC236}">
                <a16:creationId xmlns:a16="http://schemas.microsoft.com/office/drawing/2014/main" id="{95EBE37D-D2A8-AA46-A4B0-38A84F66B5BD}"/>
              </a:ext>
            </a:extLst>
          </p:cNvPr>
          <p:cNvSpPr>
            <a:spLocks noGrp="1"/>
          </p:cNvSpPr>
          <p:nvPr>
            <p:ph type="sldNum" sz="quarter" idx="17"/>
          </p:nvPr>
        </p:nvSpPr>
        <p:spPr>
          <a:xfrm>
            <a:off x="5652120" y="4675956"/>
            <a:ext cx="3093449" cy="453133"/>
          </a:xfrm>
        </p:spPr>
        <p:txBody>
          <a:bodyPr/>
          <a:lstStyle/>
          <a:p>
            <a:fld id="{3E01A2B2-10AD-754B-9B4C-E5B6FED423D0}" type="slidenum">
              <a:rPr lang="de-DE" smtClean="0"/>
              <a:pPr/>
              <a:t>‹Nr.›</a:t>
            </a:fld>
            <a:endParaRPr lang="de-DE" dirty="0"/>
          </a:p>
        </p:txBody>
      </p:sp>
    </p:spTree>
    <p:extLst>
      <p:ext uri="{BB962C8B-B14F-4D97-AF65-F5344CB8AC3E}">
        <p14:creationId xmlns:p14="http://schemas.microsoft.com/office/powerpoint/2010/main" val="21870706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b_Headline_und_Liste">
    <p:spTree>
      <p:nvGrpSpPr>
        <p:cNvPr id="1" name=""/>
        <p:cNvGrpSpPr/>
        <p:nvPr/>
      </p:nvGrpSpPr>
      <p:grpSpPr>
        <a:xfrm>
          <a:off x="0" y="0"/>
          <a:ext cx="0" cy="0"/>
          <a:chOff x="0" y="0"/>
          <a:chExt cx="0" cy="0"/>
        </a:xfrm>
      </p:grpSpPr>
      <p:cxnSp>
        <p:nvCxnSpPr>
          <p:cNvPr id="6" name="Gerade Verbindung 5">
            <a:extLst>
              <a:ext uri="{C183D7F6-B498-43B3-948B-1728B52AA6E4}">
                <adec:decorative xmlns=""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8" name="Titel 1">
            <a:extLst>
              <a:ext uri="{FF2B5EF4-FFF2-40B4-BE49-F238E27FC236}">
                <a16:creationId xmlns:a16="http://schemas.microsoft.com/office/drawing/2014/main" id="{2185142B-85C3-B845-BE6A-A2B184C3456C}"/>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Calibri" panose="020F0502020204030204" pitchFamily="34" charset="0"/>
                <a:cs typeface="Calibri" panose="020F0502020204030204" pitchFamily="34" charset="0"/>
              </a:defRPr>
            </a:lvl1pPr>
          </a:lstStyle>
          <a:p>
            <a:r>
              <a:rPr lang="de-DE" dirty="0"/>
              <a:t>Hier steht die Folien-Überschrift</a:t>
            </a:r>
          </a:p>
        </p:txBody>
      </p:sp>
      <p:sp>
        <p:nvSpPr>
          <p:cNvPr id="4" name="Textplatzhalter 3"/>
          <p:cNvSpPr>
            <a:spLocks noGrp="1"/>
          </p:cNvSpPr>
          <p:nvPr>
            <p:ph type="body" sz="quarter" idx="16"/>
          </p:nvPr>
        </p:nvSpPr>
        <p:spPr>
          <a:xfrm>
            <a:off x="214311" y="1779662"/>
            <a:ext cx="8534151" cy="2879651"/>
          </a:xfrm>
          <a:prstGeom prst="rect">
            <a:avLst/>
          </a:prstGeom>
        </p:spPr>
        <p:txBody>
          <a:bodyPr vert="horz"/>
          <a:lstStyle>
            <a:lvl1pPr marL="180000" indent="-180000">
              <a:spcBef>
                <a:spcPts val="1450"/>
              </a:spcBef>
              <a:buClr>
                <a:schemeClr val="tx1"/>
              </a:buClr>
              <a:buFont typeface="Wingdings" charset="2"/>
              <a:buChar char="§"/>
              <a:defRPr sz="2000">
                <a:solidFill>
                  <a:srgbClr val="3B515B"/>
                </a:solidFill>
                <a:latin typeface="Calibri" panose="020F0502020204030204" pitchFamily="34" charset="0"/>
                <a:cs typeface="Calibri" panose="020F0502020204030204" pitchFamily="34" charset="0"/>
              </a:defRPr>
            </a:lvl1pPr>
            <a:lvl2pPr marL="360000" indent="-180000">
              <a:buClr>
                <a:schemeClr val="bg2"/>
              </a:buClr>
              <a:buFont typeface="Wingdings" charset="2"/>
              <a:buChar char="§"/>
              <a:defRPr sz="2000">
                <a:solidFill>
                  <a:srgbClr val="3B515B"/>
                </a:solidFill>
                <a:latin typeface="Calibri" panose="020F0502020204030204" pitchFamily="34" charset="0"/>
                <a:cs typeface="Calibri" panose="020F0502020204030204" pitchFamily="34" charset="0"/>
              </a:defRPr>
            </a:lvl2pPr>
            <a:lvl3pPr marL="540000" indent="-180000">
              <a:buClr>
                <a:schemeClr val="bg2"/>
              </a:buClr>
              <a:buFont typeface="Wingdings" charset="2"/>
              <a:buChar char="§"/>
              <a:defRPr sz="2000">
                <a:solidFill>
                  <a:srgbClr val="3B515B"/>
                </a:solidFill>
                <a:latin typeface="Calibri" panose="020F0502020204030204" pitchFamily="34" charset="0"/>
                <a:cs typeface="Calibri" panose="020F0502020204030204"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a:p>
            <a:pPr lvl="1"/>
            <a:r>
              <a:rPr lang="de-DE" dirty="0"/>
              <a:t>Zweite Ebene</a:t>
            </a:r>
          </a:p>
          <a:p>
            <a:pPr lvl="2"/>
            <a:r>
              <a:rPr lang="de-DE" dirty="0"/>
              <a:t>Dritte Ebene</a:t>
            </a:r>
          </a:p>
          <a:p>
            <a:pPr lvl="0"/>
            <a:r>
              <a:rPr lang="de-DE" dirty="0"/>
              <a:t>Mastertextformat bearbeiten</a:t>
            </a:r>
          </a:p>
          <a:p>
            <a:pPr lvl="1"/>
            <a:r>
              <a:rPr lang="de-DE" dirty="0"/>
              <a:t>Zweite Ebene</a:t>
            </a:r>
          </a:p>
          <a:p>
            <a:pPr lvl="2"/>
            <a:r>
              <a:rPr lang="de-DE" dirty="0"/>
              <a:t>Dritte Ebene</a:t>
            </a:r>
          </a:p>
        </p:txBody>
      </p:sp>
      <p:sp>
        <p:nvSpPr>
          <p:cNvPr id="2" name="Datumsplatzhalter 1">
            <a:extLst>
              <a:ext uri="{FF2B5EF4-FFF2-40B4-BE49-F238E27FC236}">
                <a16:creationId xmlns:a16="http://schemas.microsoft.com/office/drawing/2014/main" id="{D3B10F18-E336-5F4B-B287-AFBD8386C6AA}"/>
              </a:ext>
            </a:extLst>
          </p:cNvPr>
          <p:cNvSpPr>
            <a:spLocks noGrp="1"/>
          </p:cNvSpPr>
          <p:nvPr>
            <p:ph type="dt" sz="half" idx="17"/>
          </p:nvPr>
        </p:nvSpPr>
        <p:spPr/>
        <p:txBody>
          <a:bodyPr/>
          <a:lstStyle/>
          <a:p>
            <a:endParaRPr lang="de-DE"/>
          </a:p>
        </p:txBody>
      </p:sp>
      <p:sp>
        <p:nvSpPr>
          <p:cNvPr id="3" name="Fußzeilenplatzhalter 2">
            <a:extLst>
              <a:ext uri="{FF2B5EF4-FFF2-40B4-BE49-F238E27FC236}">
                <a16:creationId xmlns:a16="http://schemas.microsoft.com/office/drawing/2014/main" id="{EB3CB7CE-68EE-634C-A60B-5AB834390A3E}"/>
              </a:ext>
            </a:extLst>
          </p:cNvPr>
          <p:cNvSpPr>
            <a:spLocks noGrp="1"/>
          </p:cNvSpPr>
          <p:nvPr>
            <p:ph type="ftr" sz="quarter" idx="18"/>
          </p:nvPr>
        </p:nvSpPr>
        <p:spPr/>
        <p:txBody>
          <a:bodyPr/>
          <a:lstStyle/>
          <a:p>
            <a:r>
              <a:rPr lang="de-DE"/>
              <a:t>SS23, Mark Spektor</a:t>
            </a:r>
          </a:p>
        </p:txBody>
      </p:sp>
      <p:sp>
        <p:nvSpPr>
          <p:cNvPr id="5" name="Foliennummernplatzhalter 4">
            <a:extLst>
              <a:ext uri="{FF2B5EF4-FFF2-40B4-BE49-F238E27FC236}">
                <a16:creationId xmlns:a16="http://schemas.microsoft.com/office/drawing/2014/main" id="{E9B799CB-85F9-3B41-BD6A-AE3965D5F367}"/>
              </a:ext>
            </a:extLst>
          </p:cNvPr>
          <p:cNvSpPr>
            <a:spLocks noGrp="1"/>
          </p:cNvSpPr>
          <p:nvPr>
            <p:ph type="sldNum" sz="quarter" idx="19"/>
          </p:nvPr>
        </p:nvSpPr>
        <p:spPr>
          <a:xfrm>
            <a:off x="6613200" y="4767263"/>
            <a:ext cx="2133600" cy="273844"/>
          </a:xfrm>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23658282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c_Headline_und_zweispaltiger_Text">
    <p:spTree>
      <p:nvGrpSpPr>
        <p:cNvPr id="1" name=""/>
        <p:cNvGrpSpPr/>
        <p:nvPr/>
      </p:nvGrpSpPr>
      <p:grpSpPr>
        <a:xfrm>
          <a:off x="0" y="0"/>
          <a:ext cx="0" cy="0"/>
          <a:chOff x="0" y="0"/>
          <a:chExt cx="0" cy="0"/>
        </a:xfrm>
      </p:grpSpPr>
      <p:cxnSp>
        <p:nvCxnSpPr>
          <p:cNvPr id="6" name="Gerade Verbindung 5">
            <a:extLst>
              <a:ext uri="{C183D7F6-B498-43B3-948B-1728B52AA6E4}">
                <adec:decorative xmlns=""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4" name="Titel 1">
            <a:extLst>
              <a:ext uri="{FF2B5EF4-FFF2-40B4-BE49-F238E27FC236}">
                <a16:creationId xmlns:a16="http://schemas.microsoft.com/office/drawing/2014/main" id="{1239BC7E-F651-4B40-9646-BE82FC8F7282}"/>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Calibri" panose="020F0502020204030204" pitchFamily="34" charset="0"/>
                <a:cs typeface="Calibri" panose="020F0502020204030204" pitchFamily="34" charset="0"/>
              </a:defRPr>
            </a:lvl1pPr>
          </a:lstStyle>
          <a:p>
            <a:r>
              <a:rPr lang="de-DE" dirty="0"/>
              <a:t>Hier steht die Folien-Überschrift</a:t>
            </a:r>
          </a:p>
        </p:txBody>
      </p:sp>
      <p:sp>
        <p:nvSpPr>
          <p:cNvPr id="11" name="Textplatzhalter 9"/>
          <p:cNvSpPr>
            <a:spLocks noGrp="1"/>
          </p:cNvSpPr>
          <p:nvPr>
            <p:ph type="body" sz="quarter" idx="14"/>
          </p:nvPr>
        </p:nvSpPr>
        <p:spPr>
          <a:xfrm>
            <a:off x="214770" y="1779662"/>
            <a:ext cx="4171028" cy="2880320"/>
          </a:xfrm>
          <a:prstGeom prst="rect">
            <a:avLst/>
          </a:prstGeom>
        </p:spPr>
        <p:txBody>
          <a:bodyPr>
            <a:normAutofit/>
          </a:bodyPr>
          <a:lstStyle>
            <a:lvl1pPr marL="0" indent="0">
              <a:buFont typeface="Arial"/>
              <a:buNone/>
              <a:defRPr sz="2000">
                <a:solidFill>
                  <a:schemeClr val="tx1"/>
                </a:solidFill>
                <a:latin typeface="Calibri" panose="020F0502020204030204" pitchFamily="34" charset="0"/>
                <a:cs typeface="Calibri" panose="020F0502020204030204" pitchFamily="34" charset="0"/>
              </a:defRPr>
            </a:lvl1pPr>
            <a:lvl2pPr>
              <a:defRPr sz="2000">
                <a:solidFill>
                  <a:schemeClr val="tx1"/>
                </a:solidFill>
                <a:latin typeface="TheSans UHH Regular"/>
                <a:cs typeface="TheSans UHH Regular"/>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12" name="Textplatzhalter 9"/>
          <p:cNvSpPr>
            <a:spLocks noGrp="1"/>
          </p:cNvSpPr>
          <p:nvPr>
            <p:ph type="body" sz="quarter" idx="15"/>
          </p:nvPr>
        </p:nvSpPr>
        <p:spPr>
          <a:xfrm>
            <a:off x="4572000" y="1779662"/>
            <a:ext cx="4171028" cy="2880320"/>
          </a:xfrm>
          <a:prstGeom prst="rect">
            <a:avLst/>
          </a:prstGeom>
        </p:spPr>
        <p:txBody>
          <a:bodyPr>
            <a:normAutofit/>
          </a:bodyPr>
          <a:lstStyle>
            <a:lvl1pPr marL="0" indent="0">
              <a:buNone/>
              <a:defRPr sz="2000">
                <a:latin typeface="Calibri" panose="020F0502020204030204"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dirty="0"/>
              <a:t>Mastertextformat bearbeiten</a:t>
            </a:r>
          </a:p>
        </p:txBody>
      </p:sp>
      <p:sp>
        <p:nvSpPr>
          <p:cNvPr id="2" name="Datumsplatzhalter 1">
            <a:extLst>
              <a:ext uri="{FF2B5EF4-FFF2-40B4-BE49-F238E27FC236}">
                <a16:creationId xmlns:a16="http://schemas.microsoft.com/office/drawing/2014/main" id="{0FA889BB-8733-E443-8B07-DDEE0CF51EAC}"/>
              </a:ext>
            </a:extLst>
          </p:cNvPr>
          <p:cNvSpPr>
            <a:spLocks noGrp="1"/>
          </p:cNvSpPr>
          <p:nvPr>
            <p:ph type="dt" sz="half" idx="16"/>
          </p:nvPr>
        </p:nvSpPr>
        <p:spPr/>
        <p:txBody>
          <a:bodyPr/>
          <a:lstStyle/>
          <a:p>
            <a:endParaRPr lang="de-DE"/>
          </a:p>
        </p:txBody>
      </p:sp>
      <p:sp>
        <p:nvSpPr>
          <p:cNvPr id="3" name="Fußzeilenplatzhalter 2">
            <a:extLst>
              <a:ext uri="{FF2B5EF4-FFF2-40B4-BE49-F238E27FC236}">
                <a16:creationId xmlns:a16="http://schemas.microsoft.com/office/drawing/2014/main" id="{DB0F8018-999B-664A-A015-D9D75F27149B}"/>
              </a:ext>
            </a:extLst>
          </p:cNvPr>
          <p:cNvSpPr>
            <a:spLocks noGrp="1"/>
          </p:cNvSpPr>
          <p:nvPr>
            <p:ph type="ftr" sz="quarter" idx="17"/>
          </p:nvPr>
        </p:nvSpPr>
        <p:spPr/>
        <p:txBody>
          <a:bodyPr/>
          <a:lstStyle/>
          <a:p>
            <a:r>
              <a:rPr lang="de-DE"/>
              <a:t>SS23, Mark Spektor</a:t>
            </a:r>
          </a:p>
        </p:txBody>
      </p:sp>
      <p:sp>
        <p:nvSpPr>
          <p:cNvPr id="4" name="Foliennummernplatzhalter 3">
            <a:extLst>
              <a:ext uri="{FF2B5EF4-FFF2-40B4-BE49-F238E27FC236}">
                <a16:creationId xmlns:a16="http://schemas.microsoft.com/office/drawing/2014/main" id="{573C8DF9-716F-554C-ACA3-DAE92F29A78F}"/>
              </a:ext>
            </a:extLst>
          </p:cNvPr>
          <p:cNvSpPr>
            <a:spLocks noGrp="1"/>
          </p:cNvSpPr>
          <p:nvPr>
            <p:ph type="sldNum" sz="quarter" idx="18"/>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3642916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d_Headline_und_zweispaltige_Listen">
    <p:spTree>
      <p:nvGrpSpPr>
        <p:cNvPr id="1" name=""/>
        <p:cNvGrpSpPr/>
        <p:nvPr/>
      </p:nvGrpSpPr>
      <p:grpSpPr>
        <a:xfrm>
          <a:off x="0" y="0"/>
          <a:ext cx="0" cy="0"/>
          <a:chOff x="0" y="0"/>
          <a:chExt cx="0" cy="0"/>
        </a:xfrm>
      </p:grpSpPr>
      <p:cxnSp>
        <p:nvCxnSpPr>
          <p:cNvPr id="6" name="Gerade Verbindung 5">
            <a:extLst>
              <a:ext uri="{C183D7F6-B498-43B3-948B-1728B52AA6E4}">
                <adec:decorative xmlns=""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1" name="Titel 1">
            <a:extLst>
              <a:ext uri="{FF2B5EF4-FFF2-40B4-BE49-F238E27FC236}">
                <a16:creationId xmlns:a16="http://schemas.microsoft.com/office/drawing/2014/main" id="{80504275-399A-C44F-825C-5719C17EDEAD}"/>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Calibri" panose="020F0502020204030204" pitchFamily="34" charset="0"/>
                <a:cs typeface="Calibri" panose="020F0502020204030204" pitchFamily="34" charset="0"/>
              </a:defRPr>
            </a:lvl1pPr>
          </a:lstStyle>
          <a:p>
            <a:r>
              <a:rPr lang="de-DE" dirty="0"/>
              <a:t>Hier steht die Folien-Überschrift</a:t>
            </a:r>
          </a:p>
        </p:txBody>
      </p:sp>
      <p:sp>
        <p:nvSpPr>
          <p:cNvPr id="4" name="Textplatzhalter 3"/>
          <p:cNvSpPr>
            <a:spLocks noGrp="1"/>
          </p:cNvSpPr>
          <p:nvPr>
            <p:ph type="body" sz="quarter" idx="16"/>
          </p:nvPr>
        </p:nvSpPr>
        <p:spPr>
          <a:xfrm>
            <a:off x="214312" y="1779662"/>
            <a:ext cx="4172400" cy="2879651"/>
          </a:xfrm>
          <a:prstGeom prst="rect">
            <a:avLst/>
          </a:prstGeom>
        </p:spPr>
        <p:txBody>
          <a:bodyPr vert="horz"/>
          <a:lstStyle>
            <a:lvl1pPr marL="180000" indent="-180000">
              <a:spcBef>
                <a:spcPts val="1450"/>
              </a:spcBef>
              <a:buClr>
                <a:schemeClr val="accent1"/>
              </a:buClr>
              <a:buFont typeface="Wingdings" charset="2"/>
              <a:buChar char="§"/>
              <a:defRPr sz="2000">
                <a:solidFill>
                  <a:srgbClr val="3B515B"/>
                </a:solidFill>
                <a:latin typeface="Calibri" panose="020F0502020204030204" pitchFamily="34" charset="0"/>
                <a:cs typeface="Calibri" panose="020F0502020204030204" pitchFamily="34" charset="0"/>
              </a:defRPr>
            </a:lvl1pPr>
            <a:lvl2pPr marL="360000" indent="-180000">
              <a:buClr>
                <a:schemeClr val="tx1"/>
              </a:buClr>
              <a:buFont typeface="Wingdings" charset="2"/>
              <a:buChar char="§"/>
              <a:defRPr sz="2000">
                <a:solidFill>
                  <a:srgbClr val="3B515B"/>
                </a:solidFill>
                <a:latin typeface="Calibri" panose="020F0502020204030204" pitchFamily="34" charset="0"/>
                <a:cs typeface="Calibri" panose="020F0502020204030204" pitchFamily="34" charset="0"/>
              </a:defRPr>
            </a:lvl2pPr>
            <a:lvl3pPr marL="540000" indent="-180000">
              <a:buClr>
                <a:schemeClr val="bg2"/>
              </a:buClr>
              <a:buFont typeface="Wingdings" charset="2"/>
              <a:buChar char="§"/>
              <a:defRPr sz="2000">
                <a:solidFill>
                  <a:srgbClr val="3B515B"/>
                </a:solidFill>
                <a:latin typeface="Calibri" panose="020F0502020204030204" pitchFamily="34" charset="0"/>
                <a:cs typeface="Calibri" panose="020F0502020204030204"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a:p>
            <a:pPr lvl="1"/>
            <a:r>
              <a:rPr lang="de-DE" dirty="0"/>
              <a:t>Zweite Ebene</a:t>
            </a:r>
          </a:p>
          <a:p>
            <a:pPr lvl="2"/>
            <a:r>
              <a:rPr lang="de-DE" dirty="0"/>
              <a:t>Dritte Ebene</a:t>
            </a:r>
          </a:p>
          <a:p>
            <a:pPr lvl="0"/>
            <a:r>
              <a:rPr lang="de-DE" dirty="0"/>
              <a:t>Mastertextformat bearbeiten</a:t>
            </a:r>
          </a:p>
          <a:p>
            <a:pPr lvl="1"/>
            <a:r>
              <a:rPr lang="de-DE" dirty="0"/>
              <a:t>Zweite Ebene</a:t>
            </a:r>
          </a:p>
          <a:p>
            <a:pPr lvl="2"/>
            <a:r>
              <a:rPr lang="de-DE" dirty="0"/>
              <a:t>Dritte Ebene</a:t>
            </a:r>
          </a:p>
        </p:txBody>
      </p:sp>
      <p:sp>
        <p:nvSpPr>
          <p:cNvPr id="14" name="Textplatzhalter 3"/>
          <p:cNvSpPr>
            <a:spLocks noGrp="1"/>
          </p:cNvSpPr>
          <p:nvPr>
            <p:ph type="body" sz="quarter" idx="17"/>
          </p:nvPr>
        </p:nvSpPr>
        <p:spPr>
          <a:xfrm>
            <a:off x="4576063" y="1779662"/>
            <a:ext cx="4172400" cy="2879651"/>
          </a:xfrm>
          <a:prstGeom prst="rect">
            <a:avLst/>
          </a:prstGeom>
        </p:spPr>
        <p:txBody>
          <a:bodyPr vert="horz"/>
          <a:lstStyle>
            <a:lvl1pPr marL="180000" indent="-180000">
              <a:spcBef>
                <a:spcPts val="1450"/>
              </a:spcBef>
              <a:buClr>
                <a:schemeClr val="accent2"/>
              </a:buClr>
              <a:buFont typeface="Wingdings" charset="2"/>
              <a:buChar char="§"/>
              <a:defRPr sz="2000">
                <a:solidFill>
                  <a:srgbClr val="3B515B"/>
                </a:solidFill>
                <a:latin typeface="Calibri" panose="020F0502020204030204" pitchFamily="34" charset="0"/>
                <a:cs typeface="Calibri" panose="020F0502020204030204" pitchFamily="34" charset="0"/>
              </a:defRPr>
            </a:lvl1pPr>
            <a:lvl2pPr marL="360000" indent="-180000">
              <a:buClr>
                <a:schemeClr val="tx1"/>
              </a:buClr>
              <a:buFont typeface="Wingdings" charset="2"/>
              <a:buChar char="§"/>
              <a:defRPr sz="2000">
                <a:solidFill>
                  <a:srgbClr val="3B515B"/>
                </a:solidFill>
                <a:latin typeface="Calibri" panose="020F0502020204030204" pitchFamily="34" charset="0"/>
                <a:cs typeface="Calibri" panose="020F0502020204030204" pitchFamily="34" charset="0"/>
              </a:defRPr>
            </a:lvl2pPr>
            <a:lvl3pPr marL="540000" indent="-180000">
              <a:buClr>
                <a:schemeClr val="bg2"/>
              </a:buClr>
              <a:buFont typeface="Wingdings" charset="2"/>
              <a:buChar char="§"/>
              <a:defRPr sz="2000">
                <a:solidFill>
                  <a:srgbClr val="3B515B"/>
                </a:solidFill>
                <a:latin typeface="Calibri" panose="020F0502020204030204" pitchFamily="34" charset="0"/>
                <a:cs typeface="Calibri" panose="020F0502020204030204"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a:p>
            <a:pPr lvl="1"/>
            <a:r>
              <a:rPr lang="de-DE" dirty="0"/>
              <a:t>Zweite Ebene</a:t>
            </a:r>
          </a:p>
          <a:p>
            <a:pPr lvl="2"/>
            <a:r>
              <a:rPr lang="de-DE" dirty="0"/>
              <a:t>Dritte Ebene</a:t>
            </a:r>
          </a:p>
          <a:p>
            <a:pPr lvl="0"/>
            <a:r>
              <a:rPr lang="de-DE" dirty="0"/>
              <a:t>Mastertextformat bearbeiten</a:t>
            </a:r>
          </a:p>
          <a:p>
            <a:pPr lvl="1"/>
            <a:r>
              <a:rPr lang="de-DE" dirty="0"/>
              <a:t>Zweite Ebene</a:t>
            </a:r>
          </a:p>
          <a:p>
            <a:pPr lvl="2"/>
            <a:r>
              <a:rPr lang="de-DE" dirty="0"/>
              <a:t>Dritte Ebene</a:t>
            </a:r>
          </a:p>
        </p:txBody>
      </p:sp>
      <p:sp>
        <p:nvSpPr>
          <p:cNvPr id="2" name="Datumsplatzhalter 1">
            <a:extLst>
              <a:ext uri="{FF2B5EF4-FFF2-40B4-BE49-F238E27FC236}">
                <a16:creationId xmlns:a16="http://schemas.microsoft.com/office/drawing/2014/main" id="{D769B562-7FA6-894A-98DE-37E50E748CA6}"/>
              </a:ext>
            </a:extLst>
          </p:cNvPr>
          <p:cNvSpPr>
            <a:spLocks noGrp="1"/>
          </p:cNvSpPr>
          <p:nvPr>
            <p:ph type="dt" sz="half" idx="18"/>
          </p:nvPr>
        </p:nvSpPr>
        <p:spPr/>
        <p:txBody>
          <a:bodyPr/>
          <a:lstStyle/>
          <a:p>
            <a:endParaRPr lang="de-DE"/>
          </a:p>
        </p:txBody>
      </p:sp>
      <p:sp>
        <p:nvSpPr>
          <p:cNvPr id="3" name="Fußzeilenplatzhalter 2">
            <a:extLst>
              <a:ext uri="{FF2B5EF4-FFF2-40B4-BE49-F238E27FC236}">
                <a16:creationId xmlns:a16="http://schemas.microsoft.com/office/drawing/2014/main" id="{BA6AB9E8-E1D8-AD45-A908-867BB1D82E6A}"/>
              </a:ext>
            </a:extLst>
          </p:cNvPr>
          <p:cNvSpPr>
            <a:spLocks noGrp="1"/>
          </p:cNvSpPr>
          <p:nvPr>
            <p:ph type="ftr" sz="quarter" idx="19"/>
          </p:nvPr>
        </p:nvSpPr>
        <p:spPr/>
        <p:txBody>
          <a:bodyPr/>
          <a:lstStyle/>
          <a:p>
            <a:r>
              <a:rPr lang="de-DE"/>
              <a:t>SS23, Mark Spektor</a:t>
            </a:r>
          </a:p>
        </p:txBody>
      </p:sp>
      <p:sp>
        <p:nvSpPr>
          <p:cNvPr id="5" name="Foliennummernplatzhalter 4">
            <a:extLst>
              <a:ext uri="{FF2B5EF4-FFF2-40B4-BE49-F238E27FC236}">
                <a16:creationId xmlns:a16="http://schemas.microsoft.com/office/drawing/2014/main" id="{C3A43B6D-0AE8-9C41-B679-BAD57E58419B}"/>
              </a:ext>
            </a:extLst>
          </p:cNvPr>
          <p:cNvSpPr>
            <a:spLocks noGrp="1"/>
          </p:cNvSpPr>
          <p:nvPr>
            <p:ph type="sldNum" sz="quarter" idx="20"/>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3725654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e_Headline_Text_und_Liste">
    <p:spTree>
      <p:nvGrpSpPr>
        <p:cNvPr id="1" name=""/>
        <p:cNvGrpSpPr/>
        <p:nvPr/>
      </p:nvGrpSpPr>
      <p:grpSpPr>
        <a:xfrm>
          <a:off x="0" y="0"/>
          <a:ext cx="0" cy="0"/>
          <a:chOff x="0" y="0"/>
          <a:chExt cx="0" cy="0"/>
        </a:xfrm>
      </p:grpSpPr>
      <p:cxnSp>
        <p:nvCxnSpPr>
          <p:cNvPr id="6" name="Gerade Verbindung 5">
            <a:extLst>
              <a:ext uri="{C183D7F6-B498-43B3-948B-1728B52AA6E4}">
                <adec:decorative xmlns=""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1" name="Titel 1">
            <a:extLst>
              <a:ext uri="{FF2B5EF4-FFF2-40B4-BE49-F238E27FC236}">
                <a16:creationId xmlns:a16="http://schemas.microsoft.com/office/drawing/2014/main" id="{A9A02BB1-54BA-0044-B44B-AFBD148F7964}"/>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Calibri" panose="020F0502020204030204" pitchFamily="34" charset="0"/>
                <a:cs typeface="Calibri" panose="020F0502020204030204" pitchFamily="34" charset="0"/>
              </a:defRPr>
            </a:lvl1pPr>
          </a:lstStyle>
          <a:p>
            <a:r>
              <a:rPr lang="de-DE" dirty="0"/>
              <a:t>Hier steht die Folien-Überschrift</a:t>
            </a:r>
          </a:p>
        </p:txBody>
      </p:sp>
      <p:sp>
        <p:nvSpPr>
          <p:cNvPr id="4" name="Textplatzhalter 3"/>
          <p:cNvSpPr>
            <a:spLocks noGrp="1"/>
          </p:cNvSpPr>
          <p:nvPr>
            <p:ph type="body" sz="quarter" idx="16"/>
          </p:nvPr>
        </p:nvSpPr>
        <p:spPr>
          <a:xfrm>
            <a:off x="214312" y="1779662"/>
            <a:ext cx="4172400" cy="2879651"/>
          </a:xfrm>
          <a:prstGeom prst="rect">
            <a:avLst/>
          </a:prstGeom>
        </p:spPr>
        <p:txBody>
          <a:bodyPr vert="horz"/>
          <a:lstStyle>
            <a:lvl1pPr marL="0" indent="0">
              <a:spcBef>
                <a:spcPts val="1450"/>
              </a:spcBef>
              <a:buClr>
                <a:schemeClr val="accent1"/>
              </a:buClr>
              <a:buFont typeface="Wingdings" charset="2"/>
              <a:buNone/>
              <a:defRPr sz="2000">
                <a:solidFill>
                  <a:srgbClr val="3B515B"/>
                </a:solidFill>
                <a:latin typeface="Calibri" panose="020F0502020204030204" pitchFamily="34" charset="0"/>
                <a:cs typeface="Calibri" panose="020F0502020204030204" pitchFamily="34" charset="0"/>
              </a:defRPr>
            </a:lvl1pPr>
            <a:lvl2pPr marL="180000" indent="0">
              <a:buClr>
                <a:schemeClr val="tx1"/>
              </a:buClr>
              <a:buFont typeface="Wingdings" charset="2"/>
              <a:buNone/>
              <a:defRPr sz="2000">
                <a:solidFill>
                  <a:srgbClr val="3B515B"/>
                </a:solidFill>
                <a:latin typeface="TheSans UHH Regular"/>
                <a:cs typeface="TheSans UHH Regular"/>
              </a:defRPr>
            </a:lvl2pPr>
            <a:lvl3pPr marL="360000" indent="0">
              <a:buClr>
                <a:schemeClr val="bg2"/>
              </a:buClr>
              <a:buFont typeface="Wingdings" charset="2"/>
              <a:buNone/>
              <a:defRPr sz="2000">
                <a:solidFill>
                  <a:srgbClr val="3B515B"/>
                </a:solidFill>
                <a:latin typeface="TheSans UHH Regular"/>
                <a:cs typeface="TheSans UHH Regular"/>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p:txBody>
      </p:sp>
      <p:sp>
        <p:nvSpPr>
          <p:cNvPr id="14" name="Textplatzhalter 3"/>
          <p:cNvSpPr>
            <a:spLocks noGrp="1"/>
          </p:cNvSpPr>
          <p:nvPr>
            <p:ph type="body" sz="quarter" idx="17"/>
          </p:nvPr>
        </p:nvSpPr>
        <p:spPr>
          <a:xfrm>
            <a:off x="4576063" y="1779662"/>
            <a:ext cx="4172400" cy="2879651"/>
          </a:xfrm>
          <a:prstGeom prst="rect">
            <a:avLst/>
          </a:prstGeom>
        </p:spPr>
        <p:txBody>
          <a:bodyPr vert="horz"/>
          <a:lstStyle>
            <a:lvl1pPr marL="180000" indent="-180000">
              <a:spcBef>
                <a:spcPts val="1450"/>
              </a:spcBef>
              <a:buClr>
                <a:schemeClr val="accent2"/>
              </a:buClr>
              <a:buFont typeface="Wingdings" charset="2"/>
              <a:buChar char="§"/>
              <a:defRPr sz="2000">
                <a:solidFill>
                  <a:srgbClr val="3B515B"/>
                </a:solidFill>
                <a:latin typeface="Calibri" panose="020F0502020204030204" pitchFamily="34" charset="0"/>
                <a:cs typeface="Calibri" panose="020F0502020204030204" pitchFamily="34" charset="0"/>
              </a:defRPr>
            </a:lvl1pPr>
            <a:lvl2pPr marL="360000" indent="-180000">
              <a:buClr>
                <a:schemeClr val="tx1"/>
              </a:buClr>
              <a:buFont typeface="Wingdings" charset="2"/>
              <a:buChar char="§"/>
              <a:defRPr sz="2000">
                <a:solidFill>
                  <a:srgbClr val="3B515B"/>
                </a:solidFill>
                <a:latin typeface="Calibri" panose="020F0502020204030204" pitchFamily="34" charset="0"/>
                <a:cs typeface="Calibri" panose="020F0502020204030204" pitchFamily="34" charset="0"/>
              </a:defRPr>
            </a:lvl2pPr>
            <a:lvl3pPr marL="540000" indent="-180000">
              <a:buClr>
                <a:schemeClr val="bg2"/>
              </a:buClr>
              <a:buFont typeface="Wingdings" charset="2"/>
              <a:buChar char="§"/>
              <a:defRPr sz="2000">
                <a:solidFill>
                  <a:srgbClr val="3B515B"/>
                </a:solidFill>
                <a:latin typeface="Calibri" panose="020F0502020204030204" pitchFamily="34" charset="0"/>
                <a:cs typeface="Calibri" panose="020F0502020204030204"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dirty="0"/>
              <a:t>Mastertextformat bearbeiten</a:t>
            </a:r>
          </a:p>
          <a:p>
            <a:pPr lvl="1"/>
            <a:r>
              <a:rPr lang="de-DE" dirty="0"/>
              <a:t>Zweite Ebene</a:t>
            </a:r>
          </a:p>
          <a:p>
            <a:pPr lvl="2"/>
            <a:r>
              <a:rPr lang="de-DE" dirty="0"/>
              <a:t>Dritte Ebene</a:t>
            </a:r>
          </a:p>
          <a:p>
            <a:pPr lvl="0"/>
            <a:r>
              <a:rPr lang="de-DE" dirty="0"/>
              <a:t>Mastertextformat bearbeiten</a:t>
            </a:r>
          </a:p>
          <a:p>
            <a:pPr lvl="1"/>
            <a:r>
              <a:rPr lang="de-DE" dirty="0"/>
              <a:t>Zweite Ebene</a:t>
            </a:r>
          </a:p>
          <a:p>
            <a:pPr lvl="2"/>
            <a:r>
              <a:rPr lang="de-DE" dirty="0"/>
              <a:t>Dritte Ebene</a:t>
            </a:r>
          </a:p>
        </p:txBody>
      </p:sp>
      <p:sp>
        <p:nvSpPr>
          <p:cNvPr id="2" name="Datumsplatzhalter 1">
            <a:extLst>
              <a:ext uri="{FF2B5EF4-FFF2-40B4-BE49-F238E27FC236}">
                <a16:creationId xmlns:a16="http://schemas.microsoft.com/office/drawing/2014/main" id="{9075F02A-DDE1-1940-A6AD-6A78B42B16BC}"/>
              </a:ext>
            </a:extLst>
          </p:cNvPr>
          <p:cNvSpPr>
            <a:spLocks noGrp="1"/>
          </p:cNvSpPr>
          <p:nvPr>
            <p:ph type="dt" sz="half" idx="18"/>
          </p:nvPr>
        </p:nvSpPr>
        <p:spPr/>
        <p:txBody>
          <a:bodyPr/>
          <a:lstStyle/>
          <a:p>
            <a:endParaRPr lang="de-DE"/>
          </a:p>
        </p:txBody>
      </p:sp>
      <p:sp>
        <p:nvSpPr>
          <p:cNvPr id="3" name="Fußzeilenplatzhalter 2">
            <a:extLst>
              <a:ext uri="{FF2B5EF4-FFF2-40B4-BE49-F238E27FC236}">
                <a16:creationId xmlns:a16="http://schemas.microsoft.com/office/drawing/2014/main" id="{B3B308B6-51D4-CF4A-A9C5-3936348803A3}"/>
              </a:ext>
            </a:extLst>
          </p:cNvPr>
          <p:cNvSpPr>
            <a:spLocks noGrp="1"/>
          </p:cNvSpPr>
          <p:nvPr>
            <p:ph type="ftr" sz="quarter" idx="19"/>
          </p:nvPr>
        </p:nvSpPr>
        <p:spPr/>
        <p:txBody>
          <a:bodyPr/>
          <a:lstStyle/>
          <a:p>
            <a:r>
              <a:rPr lang="de-DE"/>
              <a:t>SS23, Mark Spektor</a:t>
            </a:r>
          </a:p>
        </p:txBody>
      </p:sp>
      <p:sp>
        <p:nvSpPr>
          <p:cNvPr id="5" name="Foliennummernplatzhalter 4">
            <a:extLst>
              <a:ext uri="{FF2B5EF4-FFF2-40B4-BE49-F238E27FC236}">
                <a16:creationId xmlns:a16="http://schemas.microsoft.com/office/drawing/2014/main" id="{E279428B-5977-E14F-9476-AE9828EFFDFE}"/>
              </a:ext>
            </a:extLst>
          </p:cNvPr>
          <p:cNvSpPr>
            <a:spLocks noGrp="1"/>
          </p:cNvSpPr>
          <p:nvPr>
            <p:ph type="sldNum" sz="quarter" idx="20"/>
          </p:nvPr>
        </p:nvSpPr>
        <p:spPr/>
        <p:txBody>
          <a:bodyPr/>
          <a:lstStyle/>
          <a:p>
            <a:fld id="{3E01A2B2-10AD-754B-9B4C-E5B6FED423D0}" type="slidenum">
              <a:rPr lang="de-DE" smtClean="0"/>
              <a:pPr/>
              <a:t>‹Nr.›</a:t>
            </a:fld>
            <a:endParaRPr lang="de-DE"/>
          </a:p>
        </p:txBody>
      </p:sp>
    </p:spTree>
    <p:extLst>
      <p:ext uri="{BB962C8B-B14F-4D97-AF65-F5344CB8AC3E}">
        <p14:creationId xmlns:p14="http://schemas.microsoft.com/office/powerpoint/2010/main" val="2055857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Datumsplatzhalter 3"/>
          <p:cNvSpPr>
            <a:spLocks noGrp="1"/>
          </p:cNvSpPr>
          <p:nvPr>
            <p:ph type="dt" sz="half" idx="2"/>
          </p:nvPr>
        </p:nvSpPr>
        <p:spPr>
          <a:xfrm>
            <a:off x="323850" y="4767263"/>
            <a:ext cx="2133600" cy="273844"/>
          </a:xfrm>
          <a:prstGeom prst="rect">
            <a:avLst/>
          </a:prstGeom>
        </p:spPr>
        <p:txBody>
          <a:bodyPr vert="horz" lIns="0" tIns="45720" rIns="90000" bIns="45720" rtlCol="0" anchor="ctr"/>
          <a:lstStyle>
            <a:lvl1pPr algn="l">
              <a:defRPr sz="1200">
                <a:solidFill>
                  <a:schemeClr val="tx1"/>
                </a:solidFill>
                <a:latin typeface="Calibri" panose="020F0502020204030204" pitchFamily="34" charset="0"/>
              </a:defRPr>
            </a:lvl1pPr>
          </a:lstStyle>
          <a:p>
            <a:endParaRPr lang="de-DE" dirty="0"/>
          </a:p>
        </p:txBody>
      </p:sp>
      <p:sp>
        <p:nvSpPr>
          <p:cNvPr id="9" name="Fußzeilenplatzhalter 4"/>
          <p:cNvSpPr>
            <a:spLocks noGrp="1"/>
          </p:cNvSpPr>
          <p:nvPr>
            <p:ph type="ftr" sz="quarter" idx="3"/>
          </p:nvPr>
        </p:nvSpPr>
        <p:spPr>
          <a:xfrm>
            <a:off x="2984004" y="4767263"/>
            <a:ext cx="3175992" cy="273844"/>
          </a:xfrm>
          <a:prstGeom prst="rect">
            <a:avLst/>
          </a:prstGeom>
        </p:spPr>
        <p:txBody>
          <a:bodyPr vert="horz" lIns="91440" tIns="45720" rIns="91440" bIns="45720" rtlCol="0" anchor="ctr"/>
          <a:lstStyle>
            <a:lvl1pPr algn="ctr">
              <a:defRPr sz="1200">
                <a:solidFill>
                  <a:schemeClr val="tx1"/>
                </a:solidFill>
                <a:latin typeface="Calibri" panose="020F0502020204030204" pitchFamily="34" charset="0"/>
              </a:defRPr>
            </a:lvl1pPr>
          </a:lstStyle>
          <a:p>
            <a:r>
              <a:rPr lang="de-DE" dirty="0"/>
              <a:t>SS23, Mark Spektor</a:t>
            </a:r>
          </a:p>
        </p:txBody>
      </p:sp>
      <p:sp>
        <p:nvSpPr>
          <p:cNvPr id="10" name="Foliennummernplatzhalter 5"/>
          <p:cNvSpPr>
            <a:spLocks noGrp="1"/>
          </p:cNvSpPr>
          <p:nvPr>
            <p:ph type="sldNum" sz="quarter" idx="4"/>
          </p:nvPr>
        </p:nvSpPr>
        <p:spPr>
          <a:xfrm>
            <a:off x="6614863" y="4767263"/>
            <a:ext cx="2133600" cy="273844"/>
          </a:xfrm>
          <a:prstGeom prst="rect">
            <a:avLst/>
          </a:prstGeom>
        </p:spPr>
        <p:txBody>
          <a:bodyPr vert="horz" lIns="91440" tIns="46800" rIns="0" bIns="45720" rtlCol="0" anchor="ctr"/>
          <a:lstStyle>
            <a:lvl1pPr algn="r">
              <a:defRPr sz="1200">
                <a:solidFill>
                  <a:schemeClr val="tx1"/>
                </a:solidFill>
                <a:latin typeface="Calibri" panose="020F0502020204030204" pitchFamily="34" charset="0"/>
              </a:defRPr>
            </a:lvl1pPr>
          </a:lstStyle>
          <a:p>
            <a:fld id="{3E01A2B2-10AD-754B-9B4C-E5B6FED423D0}" type="slidenum">
              <a:rPr lang="de-DE" smtClean="0"/>
              <a:pPr/>
              <a:t>‹Nr.›</a:t>
            </a:fld>
            <a:endParaRPr lang="de-DE" dirty="0"/>
          </a:p>
        </p:txBody>
      </p:sp>
      <p:pic>
        <p:nvPicPr>
          <p:cNvPr id="11" name="UHH-Logo_2010_Farbe_RGB.png" descr="Bildbeschreibung: Es handelt sich um das Logo der Universität Hamburg auf weißem Hintergrund. Es besteht aus einem roten Quadrat auf der linken Seite, in dem in weißer Schrift oben links &quot;UHH&quot; steht und unten rechts das Wappen der Stadt Hamburg, eine Burg, abgebildet sind. Rechts neben dem Symbol steht &quot;Universität Hamburg&quot;. Unter dem Symbol und dem Schriftzug steht in Großbuchstaben und durch senkrechte Striche getrennt von links nach rechts: &quot;Der Forschung&quot;; &quot;Der Lehre&quot;; &quot;Der Bildung&quot;. " title="Logo der Universität Hamburg"/>
          <p:cNvPicPr>
            <a:picLocks noChangeAspect="1"/>
          </p:cNvPicPr>
          <p:nvPr userDrawn="1"/>
        </p:nvPicPr>
        <p:blipFill>
          <a:blip r:embed="rId18" cstate="print">
            <a:extLst>
              <a:ext uri="{28A0092B-C50C-407E-A947-70E740481C1C}">
                <a14:useLocalDpi xmlns:a14="http://schemas.microsoft.com/office/drawing/2010/main"/>
              </a:ext>
            </a:extLst>
          </a:blip>
          <a:stretch>
            <a:fillRect/>
          </a:stretch>
        </p:blipFill>
        <p:spPr>
          <a:xfrm>
            <a:off x="0" y="0"/>
            <a:ext cx="1957550" cy="907591"/>
          </a:xfrm>
          <a:prstGeom prst="rect">
            <a:avLst/>
          </a:prstGeom>
        </p:spPr>
      </p:pic>
    </p:spTree>
    <p:extLst>
      <p:ext uri="{BB962C8B-B14F-4D97-AF65-F5344CB8AC3E}">
        <p14:creationId xmlns:p14="http://schemas.microsoft.com/office/powerpoint/2010/main" val="322857792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6" r:id="rId3"/>
    <p:sldLayoutId id="2147483670" r:id="rId4"/>
    <p:sldLayoutId id="2147483669" r:id="rId5"/>
    <p:sldLayoutId id="2147483677" r:id="rId6"/>
    <p:sldLayoutId id="2147483671" r:id="rId7"/>
    <p:sldLayoutId id="2147483676" r:id="rId8"/>
    <p:sldLayoutId id="2147483678" r:id="rId9"/>
    <p:sldLayoutId id="2147483672" r:id="rId10"/>
    <p:sldLayoutId id="2147483681" r:id="rId11"/>
    <p:sldLayoutId id="2147483673" r:id="rId12"/>
    <p:sldLayoutId id="2147483674" r:id="rId13"/>
    <p:sldLayoutId id="2147483679" r:id="rId14"/>
    <p:sldLayoutId id="2147483680" r:id="rId15"/>
    <p:sldLayoutId id="2147483675" r:id="rId16"/>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04" userDrawn="1">
          <p15:clr>
            <a:srgbClr val="F26B43"/>
          </p15:clr>
        </p15:guide>
        <p15:guide id="3" pos="551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hyperlink" Target="https://uhhgpt.uni-hamburg.de/login.php" TargetMode="Externa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hyperlink" Target="https://inciteful.xyz/p/W3021644002" TargetMode="Externa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hyperlink" Target="https://www.wiso.uni-hamburg.de/bibliothek/service/beratung-und-schulungen/materialien/20221108-zotero-uebung-erfassen.pdf" TargetMode="External"/><Relationship Id="rId2" Type="http://schemas.openxmlformats.org/officeDocument/2006/relationships/hyperlink" Target="https://www.wiso.uni-hamburg.de/bibliothek/service/beratung-und-schulungen/materialien/20230330-zotero-installation.pdf" TargetMode="External"/><Relationship Id="rId1" Type="http://schemas.openxmlformats.org/officeDocument/2006/relationships/slideLayout" Target="../slideLayouts/slideLayout5.xml"/><Relationship Id="rId4" Type="http://schemas.openxmlformats.org/officeDocument/2006/relationships/hyperlink" Target="mailto:bib-schulung.wiso@uni-hamburg.de" TargetMode="External"/></Relationships>
</file>

<file path=ppt/slides/_rels/slide16.xml.rels><?xml version="1.0" encoding="UTF-8" standalone="yes"?>
<Relationships xmlns="http://schemas.openxmlformats.org/package/2006/relationships"><Relationship Id="rId2" Type="http://schemas.openxmlformats.org/officeDocument/2006/relationships/hyperlink" Target="https://editgpt.app/"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ww.openai.com/"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s://mind-map-online.de/" TargetMode="External"/><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hyperlink" Target="https://www.mindmapping.com/de/"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5FF6A76C-4F60-96AF-C93F-84CD188992DF}"/>
              </a:ext>
            </a:extLst>
          </p:cNvPr>
          <p:cNvSpPr>
            <a:spLocks noGrp="1"/>
          </p:cNvSpPr>
          <p:nvPr>
            <p:ph type="body" sz="quarter" idx="10"/>
          </p:nvPr>
        </p:nvSpPr>
        <p:spPr>
          <a:xfrm>
            <a:off x="250824" y="3579862"/>
            <a:ext cx="8065592" cy="370800"/>
          </a:xfrm>
        </p:spPr>
        <p:txBody>
          <a:bodyPr/>
          <a:lstStyle/>
          <a:p>
            <a:r>
              <a:rPr lang="de-DE" dirty="0"/>
              <a:t>Mark Spektor, M. Sc.											     SS2024</a:t>
            </a:r>
          </a:p>
        </p:txBody>
      </p:sp>
      <p:sp>
        <p:nvSpPr>
          <p:cNvPr id="3" name="Titel 2">
            <a:extLst>
              <a:ext uri="{FF2B5EF4-FFF2-40B4-BE49-F238E27FC236}">
                <a16:creationId xmlns:a16="http://schemas.microsoft.com/office/drawing/2014/main" id="{97189D70-0F38-5F65-B1F7-AC3543E3B219}"/>
              </a:ext>
            </a:extLst>
          </p:cNvPr>
          <p:cNvSpPr>
            <a:spLocks noGrp="1"/>
          </p:cNvSpPr>
          <p:nvPr>
            <p:ph type="title"/>
          </p:nvPr>
        </p:nvSpPr>
        <p:spPr>
          <a:xfrm>
            <a:off x="251520" y="3994928"/>
            <a:ext cx="8640960" cy="1015200"/>
          </a:xfrm>
        </p:spPr>
        <p:txBody>
          <a:bodyPr lIns="91440" tIns="45720" rIns="91440" bIns="45720" anchor="t"/>
          <a:lstStyle/>
          <a:p>
            <a:r>
              <a:rPr lang="de-DE" sz="2100" dirty="0">
                <a:latin typeface="Calibri"/>
                <a:cs typeface="Calibri"/>
              </a:rPr>
              <a:t>3. Exzellenz im wissenschaftlichen Schreiben: Stil, Argumentation und KI</a:t>
            </a:r>
            <a:r>
              <a:rPr lang="de-DE" sz="2000" dirty="0">
                <a:latin typeface="Calibri"/>
                <a:cs typeface="Calibri"/>
              </a:rPr>
              <a:t/>
            </a:r>
            <a:br>
              <a:rPr lang="de-DE" sz="2000" dirty="0">
                <a:latin typeface="Calibri"/>
                <a:cs typeface="Calibri"/>
              </a:rPr>
            </a:br>
            <a:r>
              <a:rPr lang="de-DE" sz="2000" dirty="0">
                <a:latin typeface="Calibri"/>
                <a:cs typeface="Calibri"/>
              </a:rPr>
              <a:t>                                                	</a:t>
            </a:r>
            <a:br>
              <a:rPr lang="de-DE" sz="2000" dirty="0">
                <a:latin typeface="Calibri"/>
                <a:cs typeface="Calibri"/>
              </a:rPr>
            </a:br>
            <a:r>
              <a:rPr lang="de-DE" sz="2000" dirty="0">
                <a:latin typeface="Calibri"/>
                <a:cs typeface="Calibri"/>
              </a:rPr>
              <a:t>														       </a:t>
            </a:r>
            <a:r>
              <a:rPr lang="de-DE" sz="2000" b="0" dirty="0">
                <a:latin typeface="Calibri"/>
                <a:cs typeface="Calibri"/>
              </a:rPr>
              <a:t>17.04.2024 </a:t>
            </a:r>
            <a:endParaRPr lang="de-DE" sz="2000" dirty="0"/>
          </a:p>
        </p:txBody>
      </p:sp>
    </p:spTree>
    <p:extLst>
      <p:ext uri="{BB962C8B-B14F-4D97-AF65-F5344CB8AC3E}">
        <p14:creationId xmlns:p14="http://schemas.microsoft.com/office/powerpoint/2010/main" val="10297405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E097E9-9143-514D-69C3-04B09C97B43A}"/>
              </a:ext>
            </a:extLst>
          </p:cNvPr>
          <p:cNvSpPr>
            <a:spLocks noGrp="1"/>
          </p:cNvSpPr>
          <p:nvPr>
            <p:ph type="title"/>
          </p:nvPr>
        </p:nvSpPr>
        <p:spPr>
          <a:xfrm>
            <a:off x="1727684" y="555526"/>
            <a:ext cx="6372708" cy="503882"/>
          </a:xfrm>
        </p:spPr>
        <p:txBody>
          <a:bodyPr/>
          <a:lstStyle/>
          <a:p>
            <a:pPr algn="ctr"/>
            <a:r>
              <a:rPr lang="de-DE" sz="2400" dirty="0"/>
              <a:t>Iterative Überarbeitung – (Version 1.03)</a:t>
            </a:r>
          </a:p>
        </p:txBody>
      </p:sp>
      <p:sp>
        <p:nvSpPr>
          <p:cNvPr id="3" name="Textplatzhalter 2">
            <a:extLst>
              <a:ext uri="{FF2B5EF4-FFF2-40B4-BE49-F238E27FC236}">
                <a16:creationId xmlns:a16="http://schemas.microsoft.com/office/drawing/2014/main" id="{C64CDB9D-963E-BE47-6380-CA193D762345}"/>
              </a:ext>
            </a:extLst>
          </p:cNvPr>
          <p:cNvSpPr>
            <a:spLocks noGrp="1"/>
          </p:cNvSpPr>
          <p:nvPr>
            <p:ph type="body" sz="quarter" idx="14"/>
          </p:nvPr>
        </p:nvSpPr>
        <p:spPr>
          <a:xfrm>
            <a:off x="0" y="1059582"/>
            <a:ext cx="9144000" cy="4083918"/>
          </a:xfrm>
        </p:spPr>
        <p:txBody>
          <a:bodyPr>
            <a:noAutofit/>
          </a:bodyPr>
          <a:lstStyle/>
          <a:p>
            <a:pPr>
              <a:spcBef>
                <a:spcPts val="300"/>
              </a:spcBef>
              <a:spcAft>
                <a:spcPts val="200"/>
              </a:spcAft>
            </a:pPr>
            <a:r>
              <a:rPr lang="de-DE" sz="1100" u="sng" dirty="0"/>
              <a:t>Schritt 1: Identifizierung von Argumenten</a:t>
            </a:r>
          </a:p>
          <a:p>
            <a:pPr marL="342900" indent="-342900">
              <a:spcBef>
                <a:spcPts val="300"/>
              </a:spcBef>
              <a:spcAft>
                <a:spcPts val="200"/>
              </a:spcAft>
              <a:buFont typeface="Courier New" panose="02070309020205020404" pitchFamily="49" charset="0"/>
              <a:buChar char="o"/>
            </a:pPr>
            <a:r>
              <a:rPr lang="de-DE" sz="1100" dirty="0"/>
              <a:t>Zentrales Argument klarstellen</a:t>
            </a:r>
          </a:p>
          <a:p>
            <a:pPr marL="342900" indent="-342900">
              <a:spcBef>
                <a:spcPts val="300"/>
              </a:spcBef>
              <a:spcAft>
                <a:spcPts val="200"/>
              </a:spcAft>
              <a:buFont typeface="Courier New" panose="02070309020205020404" pitchFamily="49" charset="0"/>
              <a:buChar char="o"/>
            </a:pPr>
            <a:r>
              <a:rPr lang="de-DE" sz="1100" dirty="0"/>
              <a:t>Unterstützende Argumente benennen</a:t>
            </a:r>
          </a:p>
          <a:p>
            <a:pPr marL="342900" indent="-342900">
              <a:spcBef>
                <a:spcPts val="300"/>
              </a:spcBef>
              <a:spcAft>
                <a:spcPts val="200"/>
              </a:spcAft>
              <a:buFont typeface="Courier New" panose="02070309020205020404" pitchFamily="49" charset="0"/>
              <a:buChar char="o"/>
            </a:pPr>
            <a:endParaRPr lang="de-DE" sz="1100" dirty="0"/>
          </a:p>
          <a:p>
            <a:pPr>
              <a:spcBef>
                <a:spcPts val="300"/>
              </a:spcBef>
              <a:spcAft>
                <a:spcPts val="200"/>
              </a:spcAft>
            </a:pPr>
            <a:r>
              <a:rPr lang="de-DE" sz="1100" u="sng" dirty="0"/>
              <a:t>Schritt 2: Bewertung von Argumenten</a:t>
            </a:r>
          </a:p>
          <a:p>
            <a:pPr marL="342900" indent="-342900">
              <a:spcBef>
                <a:spcPts val="300"/>
              </a:spcBef>
              <a:spcAft>
                <a:spcPts val="200"/>
              </a:spcAft>
              <a:buFont typeface="Courier New" panose="02070309020205020404" pitchFamily="49" charset="0"/>
              <a:buChar char="o"/>
            </a:pPr>
            <a:r>
              <a:rPr lang="de-DE" sz="1100" dirty="0"/>
              <a:t>Belege &amp; Nachvollziehbarkeit prüfen</a:t>
            </a:r>
          </a:p>
          <a:p>
            <a:pPr marL="342900" indent="-342900">
              <a:spcBef>
                <a:spcPts val="300"/>
              </a:spcBef>
              <a:spcAft>
                <a:spcPts val="200"/>
              </a:spcAft>
              <a:buFont typeface="Courier New" panose="02070309020205020404" pitchFamily="49" charset="0"/>
              <a:buChar char="o"/>
            </a:pPr>
            <a:r>
              <a:rPr lang="de-DE" sz="1100" dirty="0"/>
              <a:t>Widersprüche vermeiden</a:t>
            </a:r>
          </a:p>
          <a:p>
            <a:pPr marL="342900" indent="-342900">
              <a:spcBef>
                <a:spcPts val="300"/>
              </a:spcBef>
              <a:spcAft>
                <a:spcPts val="200"/>
              </a:spcAft>
              <a:buFont typeface="Courier New" panose="02070309020205020404" pitchFamily="49" charset="0"/>
              <a:buChar char="o"/>
            </a:pPr>
            <a:r>
              <a:rPr lang="de-DE" sz="1100" dirty="0"/>
              <a:t>Gegenargumente </a:t>
            </a:r>
            <a:r>
              <a:rPr lang="de-DE" sz="1100" dirty="0" smtClean="0"/>
              <a:t>berücksichtigen</a:t>
            </a:r>
          </a:p>
          <a:p>
            <a:pPr marL="342900" indent="-342900">
              <a:spcBef>
                <a:spcPts val="300"/>
              </a:spcBef>
              <a:spcAft>
                <a:spcPts val="200"/>
              </a:spcAft>
              <a:buFont typeface="Courier New" panose="02070309020205020404" pitchFamily="49" charset="0"/>
              <a:buChar char="o"/>
            </a:pPr>
            <a:endParaRPr lang="de-DE" sz="1100" dirty="0" smtClean="0"/>
          </a:p>
          <a:p>
            <a:pPr>
              <a:spcBef>
                <a:spcPts val="300"/>
              </a:spcBef>
              <a:spcAft>
                <a:spcPts val="200"/>
              </a:spcAft>
            </a:pPr>
            <a:r>
              <a:rPr lang="de-DE" sz="1100" u="sng" dirty="0" smtClean="0"/>
              <a:t>Schritt </a:t>
            </a:r>
            <a:r>
              <a:rPr lang="de-DE" sz="1100" u="sng" dirty="0"/>
              <a:t>3: Überprüfung der Logik</a:t>
            </a:r>
          </a:p>
          <a:p>
            <a:pPr marL="342900" indent="-342900">
              <a:spcBef>
                <a:spcPts val="300"/>
              </a:spcBef>
              <a:spcAft>
                <a:spcPts val="200"/>
              </a:spcAft>
              <a:buFont typeface="Courier New" panose="02070309020205020404" pitchFamily="49" charset="0"/>
              <a:buChar char="o"/>
            </a:pPr>
            <a:r>
              <a:rPr lang="de-DE" sz="1100" dirty="0"/>
              <a:t>Logischer &amp; zusammenhängender Aufbau</a:t>
            </a:r>
          </a:p>
          <a:p>
            <a:pPr marL="342900" indent="-342900">
              <a:spcBef>
                <a:spcPts val="300"/>
              </a:spcBef>
              <a:spcAft>
                <a:spcPts val="200"/>
              </a:spcAft>
              <a:buFont typeface="Courier New" panose="02070309020205020404" pitchFamily="49" charset="0"/>
              <a:buChar char="o"/>
            </a:pPr>
            <a:r>
              <a:rPr lang="de-DE" sz="1100" dirty="0"/>
              <a:t>Klare &amp; präzise Formulierungen wählen</a:t>
            </a:r>
          </a:p>
          <a:p>
            <a:pPr marL="342900" indent="-342900">
              <a:spcBef>
                <a:spcPts val="300"/>
              </a:spcBef>
              <a:spcAft>
                <a:spcPts val="200"/>
              </a:spcAft>
              <a:buFont typeface="Courier New" panose="02070309020205020404" pitchFamily="49" charset="0"/>
              <a:buChar char="o"/>
            </a:pPr>
            <a:r>
              <a:rPr lang="de-DE" sz="1100" dirty="0"/>
              <a:t>Ausreichend Beweise &amp; Fakten präsentieren</a:t>
            </a:r>
          </a:p>
          <a:p>
            <a:pPr>
              <a:spcBef>
                <a:spcPts val="300"/>
              </a:spcBef>
              <a:spcAft>
                <a:spcPts val="200"/>
              </a:spcAft>
            </a:pPr>
            <a:endParaRPr lang="de-DE" sz="1100" dirty="0"/>
          </a:p>
          <a:p>
            <a:pPr>
              <a:spcBef>
                <a:spcPts val="300"/>
              </a:spcBef>
              <a:spcAft>
                <a:spcPts val="200"/>
              </a:spcAft>
            </a:pPr>
            <a:r>
              <a:rPr lang="de-DE" sz="1100" u="sng" dirty="0"/>
              <a:t>Schritt 4: Kritische Reflexion</a:t>
            </a:r>
          </a:p>
          <a:p>
            <a:pPr marL="342900" indent="-342900">
              <a:spcBef>
                <a:spcPts val="300"/>
              </a:spcBef>
              <a:spcAft>
                <a:spcPts val="200"/>
              </a:spcAft>
              <a:buFont typeface="Courier New" panose="02070309020205020404" pitchFamily="49" charset="0"/>
              <a:buChar char="o"/>
            </a:pPr>
            <a:r>
              <a:rPr lang="de-DE" sz="1100" dirty="0"/>
              <a:t>Alternative Perspektiven &amp; Interpretationen einbeziehen</a:t>
            </a:r>
          </a:p>
          <a:p>
            <a:pPr marL="342900" indent="-342900">
              <a:spcBef>
                <a:spcPts val="300"/>
              </a:spcBef>
              <a:spcAft>
                <a:spcPts val="200"/>
              </a:spcAft>
              <a:buFont typeface="Courier New" panose="02070309020205020404" pitchFamily="49" charset="0"/>
              <a:buChar char="o"/>
            </a:pPr>
            <a:r>
              <a:rPr lang="de-DE" sz="1100" dirty="0"/>
              <a:t>Schwächen &amp; Einschränkungen der Argumente </a:t>
            </a:r>
            <a:r>
              <a:rPr lang="de-DE" sz="1100" dirty="0" smtClean="0"/>
              <a:t>diskutieren</a:t>
            </a:r>
          </a:p>
        </p:txBody>
      </p:sp>
      <p:sp>
        <p:nvSpPr>
          <p:cNvPr id="4" name="Foliennummernplatzhalter 3"/>
          <p:cNvSpPr>
            <a:spLocks noGrp="1"/>
          </p:cNvSpPr>
          <p:nvPr>
            <p:ph type="sldNum" sz="quarter" idx="17"/>
          </p:nvPr>
        </p:nvSpPr>
        <p:spPr/>
        <p:txBody>
          <a:bodyPr/>
          <a:lstStyle/>
          <a:p>
            <a:fld id="{3E01A2B2-10AD-754B-9B4C-E5B6FED423D0}" type="slidenum">
              <a:rPr lang="de-DE" smtClean="0"/>
              <a:pPr/>
              <a:t>10</a:t>
            </a:fld>
            <a:endParaRPr lang="de-DE" dirty="0"/>
          </a:p>
        </p:txBody>
      </p:sp>
      <p:pic>
        <p:nvPicPr>
          <p:cNvPr id="5" name="Grafik 4"/>
          <p:cNvPicPr>
            <a:picLocks noChangeAspect="1"/>
          </p:cNvPicPr>
          <p:nvPr/>
        </p:nvPicPr>
        <p:blipFill>
          <a:blip r:embed="rId2"/>
          <a:stretch>
            <a:fillRect/>
          </a:stretch>
        </p:blipFill>
        <p:spPr>
          <a:xfrm>
            <a:off x="6588224" y="1203598"/>
            <a:ext cx="2460888" cy="2460888"/>
          </a:xfrm>
          <a:prstGeom prst="rect">
            <a:avLst/>
          </a:prstGeom>
          <a:ln>
            <a:noFill/>
          </a:ln>
          <a:effectLst>
            <a:softEdge rad="112500"/>
          </a:effectLst>
        </p:spPr>
      </p:pic>
      <p:sp>
        <p:nvSpPr>
          <p:cNvPr id="6" name="Textfeld 5">
            <a:extLst>
              <a:ext uri="{FF2B5EF4-FFF2-40B4-BE49-F238E27FC236}">
                <a16:creationId xmlns:a16="http://schemas.microsoft.com/office/drawing/2014/main" id="{E5C28CF2-AE77-3DF9-368B-1261A05AD3D8}"/>
              </a:ext>
            </a:extLst>
          </p:cNvPr>
          <p:cNvSpPr txBox="1"/>
          <p:nvPr/>
        </p:nvSpPr>
        <p:spPr>
          <a:xfrm>
            <a:off x="8673499" y="3592043"/>
            <a:ext cx="312906" cy="230832"/>
          </a:xfrm>
          <a:prstGeom prst="rect">
            <a:avLst/>
          </a:prstGeom>
          <a:noFill/>
        </p:spPr>
        <p:txBody>
          <a:bodyPr wrap="none" rtlCol="0">
            <a:spAutoFit/>
          </a:bodyPr>
          <a:lstStyle/>
          <a:p>
            <a:r>
              <a:rPr lang="de-DE" sz="900" dirty="0">
                <a:solidFill>
                  <a:srgbClr val="009CD1"/>
                </a:solidFill>
              </a:rPr>
              <a:t>[1]</a:t>
            </a:r>
          </a:p>
        </p:txBody>
      </p:sp>
    </p:spTree>
    <p:extLst>
      <p:ext uri="{BB962C8B-B14F-4D97-AF65-F5344CB8AC3E}">
        <p14:creationId xmlns:p14="http://schemas.microsoft.com/office/powerpoint/2010/main" val="6031253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4F79CB-002A-3054-D95C-2EE09344BB87}"/>
              </a:ext>
            </a:extLst>
          </p:cNvPr>
          <p:cNvSpPr>
            <a:spLocks noGrp="1"/>
          </p:cNvSpPr>
          <p:nvPr>
            <p:ph type="title"/>
          </p:nvPr>
        </p:nvSpPr>
        <p:spPr>
          <a:xfrm>
            <a:off x="2649535" y="581571"/>
            <a:ext cx="3844929" cy="503882"/>
          </a:xfrm>
        </p:spPr>
        <p:txBody>
          <a:bodyPr/>
          <a:lstStyle/>
          <a:p>
            <a:pPr algn="ctr"/>
            <a:r>
              <a:rPr lang="de-DE" sz="2400" dirty="0"/>
              <a:t>Iterative Revision Beispiel</a:t>
            </a:r>
          </a:p>
        </p:txBody>
      </p:sp>
      <p:sp>
        <p:nvSpPr>
          <p:cNvPr id="3" name="Textplatzhalter 2">
            <a:extLst>
              <a:ext uri="{FF2B5EF4-FFF2-40B4-BE49-F238E27FC236}">
                <a16:creationId xmlns:a16="http://schemas.microsoft.com/office/drawing/2014/main" id="{C794F25E-894B-2EC0-E953-6F34E26BA37C}"/>
              </a:ext>
            </a:extLst>
          </p:cNvPr>
          <p:cNvSpPr>
            <a:spLocks noGrp="1"/>
          </p:cNvSpPr>
          <p:nvPr>
            <p:ph type="body" sz="quarter" idx="14"/>
          </p:nvPr>
        </p:nvSpPr>
        <p:spPr>
          <a:xfrm>
            <a:off x="0" y="1059582"/>
            <a:ext cx="9144000" cy="4083918"/>
          </a:xfrm>
        </p:spPr>
        <p:txBody>
          <a:bodyPr>
            <a:noAutofit/>
          </a:bodyPr>
          <a:lstStyle/>
          <a:p>
            <a:r>
              <a:rPr lang="de-DE" sz="1200" u="sng" dirty="0"/>
              <a:t>Schlechter Absatz</a:t>
            </a:r>
            <a:r>
              <a:rPr lang="de-DE" sz="1200" dirty="0"/>
              <a:t> (</a:t>
            </a:r>
            <a:r>
              <a:rPr lang="de-DE" sz="1200" dirty="0">
                <a:solidFill>
                  <a:srgbClr val="7030A0"/>
                </a:solidFill>
              </a:rPr>
              <a:t>1.0</a:t>
            </a:r>
            <a:r>
              <a:rPr lang="de-DE" sz="1200" dirty="0"/>
              <a:t>):</a:t>
            </a:r>
          </a:p>
          <a:p>
            <a:pPr algn="just"/>
            <a:r>
              <a:rPr lang="de-DE" sz="1200" dirty="0"/>
              <a:t>Nachhaltigkeit ist gut. Unternehmen sollten umweltfreundlicher handeln. Regierungen sollten dabei helfen. Alle sollten sich beteiligen.</a:t>
            </a:r>
          </a:p>
          <a:p>
            <a:pPr algn="just"/>
            <a:endParaRPr lang="de-DE" sz="1200" dirty="0"/>
          </a:p>
          <a:p>
            <a:pPr algn="just"/>
            <a:r>
              <a:rPr lang="de-DE" sz="1200" u="sng" dirty="0"/>
              <a:t>Verbesserter Absatz</a:t>
            </a:r>
            <a:r>
              <a:rPr lang="de-DE" sz="1200" dirty="0"/>
              <a:t> (</a:t>
            </a:r>
            <a:r>
              <a:rPr lang="de-DE" sz="1200" dirty="0">
                <a:solidFill>
                  <a:srgbClr val="7030A0"/>
                </a:solidFill>
              </a:rPr>
              <a:t>1.01</a:t>
            </a:r>
            <a:r>
              <a:rPr lang="de-DE" sz="1200" dirty="0"/>
              <a:t>):</a:t>
            </a:r>
          </a:p>
          <a:p>
            <a:pPr algn="just"/>
            <a:r>
              <a:rPr lang="de-DE" sz="1200" dirty="0"/>
              <a:t>Nachhaltigkeit ist wichtig für Umwelt und Wirtschaft. Unternehmen sollten Maßnahmen zum Umweltschutz umsetzen. Regierungen könnten Anreize geben. Gemeinsames Handeln erscheint notwendig.</a:t>
            </a:r>
          </a:p>
          <a:p>
            <a:pPr algn="just"/>
            <a:endParaRPr lang="de-DE" sz="1200" dirty="0"/>
          </a:p>
          <a:p>
            <a:pPr algn="just"/>
            <a:r>
              <a:rPr lang="de-DE" sz="1200" u="sng" dirty="0"/>
              <a:t>Noch besserer Absatz</a:t>
            </a:r>
            <a:r>
              <a:rPr lang="de-DE" sz="1200" dirty="0"/>
              <a:t> (</a:t>
            </a:r>
            <a:r>
              <a:rPr lang="de-DE" sz="1200" dirty="0">
                <a:solidFill>
                  <a:srgbClr val="7030A0"/>
                </a:solidFill>
              </a:rPr>
              <a:t>1.02</a:t>
            </a:r>
            <a:r>
              <a:rPr lang="de-DE" sz="1200" dirty="0"/>
              <a:t>):</a:t>
            </a:r>
          </a:p>
          <a:p>
            <a:pPr algn="just"/>
            <a:r>
              <a:rPr lang="de-DE" sz="1200" dirty="0"/>
              <a:t>Nachhaltiges Wirtschaften wird oft als Verbindung ökologischer und ökonomischer Ziele verstanden. Unternehmen können unter bestimmten Rahmenbedingungen ressourcenschonende Prozesse umsetzen. Regierungen spielen eine Rolle bei der Schaffung entsprechender Anreize. Auch Konsumentenverhalten kann Einfluss auf Nachhaltigkeitstrends haben.</a:t>
            </a:r>
          </a:p>
          <a:p>
            <a:pPr algn="just"/>
            <a:endParaRPr lang="de-DE" sz="1200" dirty="0"/>
          </a:p>
          <a:p>
            <a:pPr algn="just"/>
            <a:r>
              <a:rPr lang="de-DE" sz="1200" u="sng" dirty="0"/>
              <a:t>Endresultat</a:t>
            </a:r>
            <a:r>
              <a:rPr lang="de-DE" sz="1200" dirty="0"/>
              <a:t> (</a:t>
            </a:r>
            <a:r>
              <a:rPr lang="de-DE" sz="1200" dirty="0">
                <a:solidFill>
                  <a:srgbClr val="7030A0"/>
                </a:solidFill>
              </a:rPr>
              <a:t>1.03</a:t>
            </a:r>
            <a:r>
              <a:rPr lang="de-DE" sz="1200" dirty="0"/>
              <a:t>):</a:t>
            </a:r>
          </a:p>
          <a:p>
            <a:pPr algn="just"/>
            <a:r>
              <a:rPr lang="de-DE" sz="1200" dirty="0"/>
              <a:t>Nachhaltiges Wirtschaftswachstum wird in der ökonomischen Literatur als potenzieller Pfad diskutiert, ökologische und ökonomische Ziele zu verbinden (</a:t>
            </a:r>
            <a:r>
              <a:rPr lang="de-DE" sz="1200" dirty="0">
                <a:solidFill>
                  <a:srgbClr val="0070C0"/>
                </a:solidFill>
              </a:rPr>
              <a:t>vgl. Acemoglu et al., 2012</a:t>
            </a:r>
            <a:r>
              <a:rPr lang="de-DE" sz="1200" dirty="0"/>
              <a:t>). Studien zeigen, dass Investitionen in erneuerbare Energien und effizientere Lieferketten unter passenden Anreizstrukturen zu mehr Ressourceneffizienz führen können (</a:t>
            </a:r>
            <a:r>
              <a:rPr lang="de-DE" sz="1200" dirty="0">
                <a:solidFill>
                  <a:srgbClr val="0070C0"/>
                </a:solidFill>
              </a:rPr>
              <a:t>Porter &amp; van der Linde, 1995</a:t>
            </a:r>
            <a:r>
              <a:rPr lang="de-DE" sz="1200" dirty="0"/>
              <a:t>). Regierungen setzen hierzu häufig steuerliche oder regulatorische Instrumente ein. Konsumentenentscheidungen haben unter bestimmten Bedingungen Einfluss auf Marktverhalten, insbesondere bei ausgeprägten Umweltpräferenzen (</a:t>
            </a:r>
            <a:r>
              <a:rPr lang="de-DE" sz="1200" dirty="0" err="1">
                <a:solidFill>
                  <a:srgbClr val="0070C0"/>
                </a:solidFill>
              </a:rPr>
              <a:t>Griskevicius</a:t>
            </a:r>
            <a:r>
              <a:rPr lang="de-DE" sz="1200" dirty="0">
                <a:solidFill>
                  <a:srgbClr val="0070C0"/>
                </a:solidFill>
              </a:rPr>
              <a:t> et al., 2010</a:t>
            </a:r>
            <a:r>
              <a:rPr lang="de-DE" sz="1200" dirty="0"/>
              <a:t>). Die Effektivität solcher Mechanismen ist kontextabhängig.</a:t>
            </a:r>
          </a:p>
        </p:txBody>
      </p:sp>
      <p:sp>
        <p:nvSpPr>
          <p:cNvPr id="4" name="Foliennummernplatzhalter 3"/>
          <p:cNvSpPr>
            <a:spLocks noGrp="1"/>
          </p:cNvSpPr>
          <p:nvPr>
            <p:ph type="sldNum" sz="quarter" idx="17"/>
          </p:nvPr>
        </p:nvSpPr>
        <p:spPr/>
        <p:txBody>
          <a:bodyPr/>
          <a:lstStyle/>
          <a:p>
            <a:fld id="{3E01A2B2-10AD-754B-9B4C-E5B6FED423D0}" type="slidenum">
              <a:rPr lang="de-DE" smtClean="0"/>
              <a:pPr/>
              <a:t>11</a:t>
            </a:fld>
            <a:endParaRPr lang="de-DE" dirty="0"/>
          </a:p>
        </p:txBody>
      </p:sp>
    </p:spTree>
    <p:extLst>
      <p:ext uri="{BB962C8B-B14F-4D97-AF65-F5344CB8AC3E}">
        <p14:creationId xmlns:p14="http://schemas.microsoft.com/office/powerpoint/2010/main" val="9353457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E097E9-9143-514D-69C3-04B09C97B43A}"/>
              </a:ext>
            </a:extLst>
          </p:cNvPr>
          <p:cNvSpPr>
            <a:spLocks noGrp="1"/>
          </p:cNvSpPr>
          <p:nvPr>
            <p:ph type="title"/>
          </p:nvPr>
        </p:nvSpPr>
        <p:spPr>
          <a:xfrm>
            <a:off x="1727684" y="555526"/>
            <a:ext cx="5688632" cy="503882"/>
          </a:xfrm>
        </p:spPr>
        <p:txBody>
          <a:bodyPr/>
          <a:lstStyle/>
          <a:p>
            <a:pPr algn="ctr"/>
            <a:r>
              <a:rPr lang="de-DE" sz="2400" dirty="0"/>
              <a:t>KI-Integration</a:t>
            </a:r>
          </a:p>
        </p:txBody>
      </p:sp>
      <p:sp>
        <p:nvSpPr>
          <p:cNvPr id="3" name="Textplatzhalter 2">
            <a:extLst>
              <a:ext uri="{FF2B5EF4-FFF2-40B4-BE49-F238E27FC236}">
                <a16:creationId xmlns:a16="http://schemas.microsoft.com/office/drawing/2014/main" id="{C64CDB9D-963E-BE47-6380-CA193D762345}"/>
              </a:ext>
            </a:extLst>
          </p:cNvPr>
          <p:cNvSpPr>
            <a:spLocks noGrp="1"/>
          </p:cNvSpPr>
          <p:nvPr>
            <p:ph type="body" sz="quarter" idx="14"/>
          </p:nvPr>
        </p:nvSpPr>
        <p:spPr>
          <a:xfrm>
            <a:off x="0" y="1059582"/>
            <a:ext cx="9144000" cy="4083918"/>
          </a:xfrm>
        </p:spPr>
        <p:txBody>
          <a:bodyPr>
            <a:noAutofit/>
          </a:bodyPr>
          <a:lstStyle/>
          <a:p>
            <a:r>
              <a:rPr lang="de-DE" sz="1100" u="sng" dirty="0"/>
              <a:t>Nutzung von KI als </a:t>
            </a:r>
            <a:r>
              <a:rPr lang="de-DE" sz="1100" u="sng" dirty="0" smtClean="0"/>
              <a:t>Forschungsassistent</a:t>
            </a:r>
            <a:endParaRPr lang="de-DE" sz="1100" u="sng" dirty="0"/>
          </a:p>
          <a:p>
            <a:pPr marL="342900" indent="-342900">
              <a:buFont typeface="Courier New" panose="02070309020205020404" pitchFamily="49" charset="0"/>
              <a:buChar char="o"/>
            </a:pPr>
            <a:r>
              <a:rPr lang="de-DE" sz="1100" dirty="0" smtClean="0"/>
              <a:t>UHH-GPT </a:t>
            </a:r>
            <a:r>
              <a:rPr lang="de-DE" sz="1100" dirty="0"/>
              <a:t>für erste Literaturrecherchen und Zusammenfassungen </a:t>
            </a:r>
            <a:r>
              <a:rPr lang="de-DE" sz="1100" dirty="0" smtClean="0"/>
              <a:t>nutzen</a:t>
            </a:r>
          </a:p>
          <a:p>
            <a:pPr marL="342900" indent="-342900">
              <a:buFont typeface="Courier New" panose="02070309020205020404" pitchFamily="49" charset="0"/>
              <a:buChar char="o"/>
            </a:pPr>
            <a:r>
              <a:rPr lang="de-DE" sz="1100" dirty="0" smtClean="0"/>
              <a:t>Komplizierte Abstracts erklären lassen</a:t>
            </a:r>
            <a:r>
              <a:rPr lang="de-DE" sz="1100" dirty="0"/>
              <a:t> </a:t>
            </a:r>
            <a:r>
              <a:rPr lang="de-DE" sz="1100" dirty="0" smtClean="0"/>
              <a:t>								(</a:t>
            </a:r>
            <a:r>
              <a:rPr lang="de-DE" sz="1100" dirty="0" smtClean="0">
                <a:solidFill>
                  <a:srgbClr val="FF0000"/>
                </a:solidFill>
              </a:rPr>
              <a:t>derzeit wegen Datenschutz nur UHH-GPT zulässig</a:t>
            </a:r>
            <a:r>
              <a:rPr lang="de-DE" sz="1100" dirty="0" smtClean="0"/>
              <a:t>)</a:t>
            </a:r>
            <a:endParaRPr lang="de-DE" sz="1100" dirty="0"/>
          </a:p>
          <a:p>
            <a:pPr marL="342900" indent="-342900">
              <a:buFont typeface="Courier New" panose="02070309020205020404" pitchFamily="49" charset="0"/>
              <a:buChar char="o"/>
            </a:pPr>
            <a:r>
              <a:rPr lang="de-DE" sz="1100" dirty="0" smtClean="0"/>
              <a:t>KI als Projektpartner betrachten.										</a:t>
            </a:r>
            <a:r>
              <a:rPr lang="de-DE" sz="1100" dirty="0" smtClean="0">
                <a:solidFill>
                  <a:srgbClr val="0070C0"/>
                </a:solidFill>
              </a:rPr>
              <a:t>KI als Sparringspartner</a:t>
            </a:r>
            <a:endParaRPr lang="de-DE" sz="1100" dirty="0"/>
          </a:p>
          <a:p>
            <a:pPr marL="342900" indent="-342900">
              <a:buFont typeface="Courier New" panose="02070309020205020404" pitchFamily="49" charset="0"/>
              <a:buChar char="o"/>
            </a:pPr>
            <a:endParaRPr lang="de-DE" sz="1100" dirty="0" smtClean="0"/>
          </a:p>
          <a:p>
            <a:endParaRPr lang="de-DE" sz="1100" dirty="0" smtClean="0"/>
          </a:p>
          <a:p>
            <a:r>
              <a:rPr lang="de-DE" sz="1100" u="sng" dirty="0" smtClean="0"/>
              <a:t>Feedback-Loops </a:t>
            </a:r>
            <a:r>
              <a:rPr lang="de-DE" sz="1100" u="sng" dirty="0"/>
              <a:t>und </a:t>
            </a:r>
            <a:r>
              <a:rPr lang="de-DE" sz="1100" u="sng" dirty="0" smtClean="0"/>
              <a:t>Qualitätssicherung</a:t>
            </a:r>
            <a:r>
              <a:rPr lang="de-DE" sz="1100" dirty="0" smtClean="0"/>
              <a:t>								</a:t>
            </a:r>
            <a:r>
              <a:rPr lang="de-DE" sz="1100" dirty="0">
                <a:solidFill>
                  <a:srgbClr val="0070C0"/>
                </a:solidFill>
              </a:rPr>
              <a:t> </a:t>
            </a:r>
            <a:r>
              <a:rPr lang="de-DE" sz="1100" dirty="0" smtClean="0">
                <a:solidFill>
                  <a:srgbClr val="0070C0"/>
                </a:solidFill>
              </a:rPr>
              <a:t>		Claude </a:t>
            </a:r>
            <a:r>
              <a:rPr lang="de-DE" sz="1100" dirty="0">
                <a:solidFill>
                  <a:srgbClr val="0070C0"/>
                </a:solidFill>
              </a:rPr>
              <a:t>&gt; Ich &lt; ChatGPT</a:t>
            </a:r>
            <a:endParaRPr lang="de-DE" sz="1100" u="sng" dirty="0"/>
          </a:p>
          <a:p>
            <a:pPr marL="342900" indent="-342900">
              <a:buFont typeface="Courier New" panose="02070309020205020404" pitchFamily="49" charset="0"/>
              <a:buChar char="o"/>
            </a:pPr>
            <a:r>
              <a:rPr lang="de-DE" sz="1100" dirty="0" smtClean="0"/>
              <a:t> </a:t>
            </a:r>
            <a:r>
              <a:rPr lang="de-DE" sz="1100" dirty="0" smtClean="0">
                <a:solidFill>
                  <a:srgbClr val="0070C0"/>
                </a:solidFill>
              </a:rPr>
              <a:t>Pro-Tipp</a:t>
            </a:r>
            <a:r>
              <a:rPr lang="de-DE" sz="1100" dirty="0" smtClean="0"/>
              <a:t>: Feedback-Loops</a:t>
            </a:r>
            <a:r>
              <a:rPr lang="de-DE" sz="1100" dirty="0"/>
              <a:t>: ChatGPT und ClaudeAI alternierend nutzen für </a:t>
            </a:r>
            <a:r>
              <a:rPr lang="de-DE" sz="1100" dirty="0" smtClean="0"/>
              <a:t>(optimierte Textqualität)²</a:t>
            </a:r>
            <a:endParaRPr lang="de-DE" sz="1100" dirty="0"/>
          </a:p>
          <a:p>
            <a:pPr marL="342900" indent="-342900">
              <a:buFont typeface="Courier New" panose="02070309020205020404" pitchFamily="49" charset="0"/>
              <a:buChar char="o"/>
            </a:pPr>
            <a:r>
              <a:rPr lang="de-DE" sz="1100" dirty="0"/>
              <a:t>Doppelte Überprüfung von Fakten und Argumenten durch verschiedene </a:t>
            </a:r>
            <a:r>
              <a:rPr lang="de-DE" sz="1100" dirty="0" smtClean="0"/>
              <a:t>KI-Systeme			</a:t>
            </a:r>
            <a:r>
              <a:rPr lang="de-DE" sz="1100" dirty="0" smtClean="0">
                <a:solidFill>
                  <a:srgbClr val="0070C0"/>
                </a:solidFill>
              </a:rPr>
              <a:t>2 verschiedene </a:t>
            </a:r>
            <a:r>
              <a:rPr lang="de-DE" sz="1100" dirty="0" err="1" smtClean="0">
                <a:solidFill>
                  <a:srgbClr val="0070C0"/>
                </a:solidFill>
              </a:rPr>
              <a:t>KI‘s</a:t>
            </a:r>
            <a:r>
              <a:rPr lang="de-DE" sz="1100" dirty="0" smtClean="0">
                <a:solidFill>
                  <a:srgbClr val="0070C0"/>
                </a:solidFill>
              </a:rPr>
              <a:t> sind besser als eine KI</a:t>
            </a:r>
          </a:p>
          <a:p>
            <a:pPr marL="1085850" lvl="1" indent="-342900">
              <a:buFont typeface="Wingdings" panose="05000000000000000000" pitchFamily="2" charset="2"/>
              <a:buChar char="Ø"/>
            </a:pPr>
            <a:r>
              <a:rPr lang="de-DE" sz="1100" dirty="0" smtClean="0">
                <a:latin typeface="Calibri" panose="020F0502020204030204" pitchFamily="34" charset="0"/>
              </a:rPr>
              <a:t>Z.B. ChatGPT </a:t>
            </a:r>
            <a:r>
              <a:rPr lang="de-DE" sz="1100" dirty="0">
                <a:latin typeface="Calibri" panose="020F0502020204030204" pitchFamily="34" charset="0"/>
              </a:rPr>
              <a:t>und Claude jeweils die gleiche Aufgabe </a:t>
            </a:r>
            <a:r>
              <a:rPr lang="de-DE" sz="1100" dirty="0" smtClean="0">
                <a:latin typeface="Calibri" panose="020F0502020204030204" pitchFamily="34" charset="0"/>
              </a:rPr>
              <a:t>stellen		</a:t>
            </a:r>
            <a:r>
              <a:rPr lang="de-DE" sz="1100" dirty="0">
                <a:latin typeface="Calibri" panose="020F0502020204030204" pitchFamily="34" charset="0"/>
              </a:rPr>
              <a:t> </a:t>
            </a:r>
            <a:r>
              <a:rPr lang="de-DE" sz="1100" dirty="0" smtClean="0">
                <a:latin typeface="Calibri" panose="020F0502020204030204" pitchFamily="34" charset="0"/>
              </a:rPr>
              <a:t>			(</a:t>
            </a:r>
            <a:r>
              <a:rPr lang="de-DE" sz="1100" dirty="0">
                <a:solidFill>
                  <a:srgbClr val="0070C0"/>
                </a:solidFill>
                <a:latin typeface="Calibri" panose="020F0502020204030204" pitchFamily="34" charset="0"/>
              </a:rPr>
              <a:t>nun haben beide Kontext</a:t>
            </a:r>
            <a:r>
              <a:rPr lang="de-DE" sz="1100" dirty="0">
                <a:latin typeface="Calibri" panose="020F0502020204030204" pitchFamily="34" charset="0"/>
              </a:rPr>
              <a:t>) </a:t>
            </a:r>
            <a:endParaRPr lang="de-DE" sz="1100" dirty="0" smtClean="0">
              <a:latin typeface="Calibri" panose="020F0502020204030204" pitchFamily="34" charset="0"/>
            </a:endParaRPr>
          </a:p>
          <a:p>
            <a:pPr marL="1085850" lvl="1" indent="-342900">
              <a:buFont typeface="Wingdings" panose="05000000000000000000" pitchFamily="2" charset="2"/>
              <a:buChar char="Ø"/>
            </a:pPr>
            <a:r>
              <a:rPr lang="de-DE" sz="1100" dirty="0" smtClean="0">
                <a:latin typeface="Calibri" panose="020F0502020204030204" pitchFamily="34" charset="0"/>
                <a:sym typeface="Wingdings" panose="05000000000000000000" pitchFamily="2" charset="2"/>
              </a:rPr>
              <a:t>Claude </a:t>
            </a:r>
            <a:r>
              <a:rPr lang="de-DE" sz="1100" dirty="0">
                <a:latin typeface="Calibri" panose="020F0502020204030204" pitchFamily="34" charset="0"/>
                <a:sym typeface="Wingdings" panose="05000000000000000000" pitchFamily="2" charset="2"/>
              </a:rPr>
              <a:t>Antwort von ChatGPT füttern und fragen, was besser ist und um Feedback </a:t>
            </a:r>
            <a:r>
              <a:rPr lang="de-DE" sz="1100" dirty="0" smtClean="0">
                <a:latin typeface="Calibri" panose="020F0502020204030204" pitchFamily="34" charset="0"/>
                <a:sym typeface="Wingdings" panose="05000000000000000000" pitchFamily="2" charset="2"/>
              </a:rPr>
              <a:t>bitten	</a:t>
            </a:r>
            <a:r>
              <a:rPr lang="de-DE" sz="1100" dirty="0">
                <a:latin typeface="Calibri" panose="020F0502020204030204" pitchFamily="34" charset="0"/>
              </a:rPr>
              <a:t>(</a:t>
            </a:r>
            <a:r>
              <a:rPr lang="de-DE" sz="1100" dirty="0">
                <a:solidFill>
                  <a:srgbClr val="7030A0"/>
                </a:solidFill>
                <a:latin typeface="Calibri" panose="020F0502020204030204" pitchFamily="34" charset="0"/>
              </a:rPr>
              <a:t>2x ChatGPT hilft nicht; </a:t>
            </a:r>
            <a:r>
              <a:rPr lang="de-DE" sz="1100" dirty="0" smtClean="0">
                <a:solidFill>
                  <a:srgbClr val="7030A0"/>
                </a:solidFill>
                <a:latin typeface="Calibri" panose="020F0502020204030204" pitchFamily="34" charset="0"/>
              </a:rPr>
              <a:t>nicht verschieden</a:t>
            </a:r>
            <a:r>
              <a:rPr lang="de-DE" sz="1100" dirty="0" smtClean="0">
                <a:latin typeface="Calibri" panose="020F0502020204030204" pitchFamily="34" charset="0"/>
              </a:rPr>
              <a:t>)</a:t>
            </a:r>
            <a:endParaRPr lang="de-DE" sz="1100" dirty="0" smtClean="0">
              <a:latin typeface="Calibri" panose="020F0502020204030204" pitchFamily="34" charset="0"/>
              <a:sym typeface="Wingdings" panose="05000000000000000000" pitchFamily="2" charset="2"/>
            </a:endParaRPr>
          </a:p>
          <a:p>
            <a:pPr marL="1085850" lvl="1" indent="-342900">
              <a:buFont typeface="Wingdings" panose="05000000000000000000" pitchFamily="2" charset="2"/>
              <a:buChar char="Ø"/>
            </a:pPr>
            <a:r>
              <a:rPr lang="de-DE" sz="1100" dirty="0" err="1" smtClean="0">
                <a:latin typeface="Calibri" panose="020F0502020204030204" pitchFamily="34" charset="0"/>
                <a:sym typeface="Wingdings" panose="05000000000000000000" pitchFamily="2" charset="2"/>
              </a:rPr>
              <a:t>Claude‘s</a:t>
            </a:r>
            <a:r>
              <a:rPr lang="de-DE" sz="1100" dirty="0" smtClean="0">
                <a:latin typeface="Calibri" panose="020F0502020204030204" pitchFamily="34" charset="0"/>
                <a:sym typeface="Wingdings" panose="05000000000000000000" pitchFamily="2" charset="2"/>
              </a:rPr>
              <a:t> Antwort und </a:t>
            </a:r>
            <a:r>
              <a:rPr lang="de-DE" sz="1100" dirty="0" err="1" smtClean="0">
                <a:latin typeface="Calibri" panose="020F0502020204030204" pitchFamily="34" charset="0"/>
                <a:sym typeface="Wingdings" panose="05000000000000000000" pitchFamily="2" charset="2"/>
              </a:rPr>
              <a:t>Claude‘s</a:t>
            </a:r>
            <a:r>
              <a:rPr lang="de-DE" sz="1100" dirty="0" smtClean="0">
                <a:latin typeface="Calibri" panose="020F0502020204030204" pitchFamily="34" charset="0"/>
                <a:sym typeface="Wingdings" panose="05000000000000000000" pitchFamily="2" charset="2"/>
              </a:rPr>
              <a:t> Feedback wieder in ChatGPT füttern  ChatGPT um Ausbesserung bitten</a:t>
            </a:r>
          </a:p>
          <a:p>
            <a:pPr marL="1085850" lvl="1" indent="-342900">
              <a:buFont typeface="Wingdings" panose="05000000000000000000" pitchFamily="2" charset="2"/>
              <a:buChar char="Ø"/>
            </a:pPr>
            <a:r>
              <a:rPr lang="de-DE" sz="1100" dirty="0" smtClean="0">
                <a:latin typeface="Calibri" panose="020F0502020204030204" pitchFamily="34" charset="0"/>
                <a:sym typeface="Wingdings" panose="05000000000000000000" pitchFamily="2" charset="2"/>
              </a:rPr>
              <a:t>Repeat</a:t>
            </a:r>
            <a:endParaRPr lang="de-DE" sz="1100" dirty="0">
              <a:latin typeface="Calibri" panose="020F0502020204030204" pitchFamily="34" charset="0"/>
            </a:endParaRPr>
          </a:p>
          <a:p>
            <a:endParaRPr lang="de-DE" sz="1100" dirty="0" smtClean="0"/>
          </a:p>
          <a:p>
            <a:r>
              <a:rPr lang="de-DE" sz="1100" u="sng" dirty="0" smtClean="0"/>
              <a:t>Kritische </a:t>
            </a:r>
            <a:r>
              <a:rPr lang="de-DE" sz="1100" u="sng" dirty="0"/>
              <a:t>Betrachtung der </a:t>
            </a:r>
            <a:r>
              <a:rPr lang="de-DE" sz="1100" u="sng" dirty="0" smtClean="0"/>
              <a:t>KI-Ergebnisse</a:t>
            </a:r>
            <a:endParaRPr lang="de-DE" sz="1100" u="sng" dirty="0"/>
          </a:p>
          <a:p>
            <a:pPr marL="342900" indent="-342900">
              <a:buFont typeface="Courier New" panose="02070309020205020404" pitchFamily="49" charset="0"/>
              <a:buChar char="o"/>
            </a:pPr>
            <a:r>
              <a:rPr lang="de-DE" sz="1100" dirty="0"/>
              <a:t>Ständige Überprüfung und kritisches Hinterfragen der von KI gelieferten Inhalte </a:t>
            </a:r>
            <a:r>
              <a:rPr lang="de-DE" sz="1100" dirty="0" smtClean="0"/>
              <a:t>erforderlich	</a:t>
            </a:r>
            <a:r>
              <a:rPr lang="de-DE" sz="1100" dirty="0" smtClean="0">
                <a:solidFill>
                  <a:srgbClr val="0070C0"/>
                </a:solidFill>
              </a:rPr>
              <a:t>auch 2 </a:t>
            </a:r>
            <a:r>
              <a:rPr lang="de-DE" sz="1100" dirty="0" err="1" smtClean="0">
                <a:solidFill>
                  <a:srgbClr val="0070C0"/>
                </a:solidFill>
              </a:rPr>
              <a:t>KI‘s</a:t>
            </a:r>
            <a:r>
              <a:rPr lang="de-DE" sz="1100" dirty="0" smtClean="0">
                <a:solidFill>
                  <a:srgbClr val="0070C0"/>
                </a:solidFill>
              </a:rPr>
              <a:t> können sich Irren</a:t>
            </a:r>
            <a:endParaRPr lang="de-DE" sz="1100" dirty="0">
              <a:solidFill>
                <a:srgbClr val="0070C0"/>
              </a:solidFill>
            </a:endParaRPr>
          </a:p>
          <a:p>
            <a:pPr marL="342900" indent="-342900">
              <a:buFont typeface="Courier New" panose="02070309020205020404" pitchFamily="49" charset="0"/>
              <a:buChar char="o"/>
            </a:pPr>
            <a:r>
              <a:rPr lang="de-DE" sz="1100" dirty="0"/>
              <a:t>Eigenständige finale Überarbeitung und Anpassung der KI-generierten </a:t>
            </a:r>
            <a:r>
              <a:rPr lang="de-DE" sz="1100" dirty="0" smtClean="0"/>
              <a:t>Inhalte			</a:t>
            </a:r>
            <a:r>
              <a:rPr lang="de-DE" sz="1100" dirty="0" smtClean="0">
                <a:solidFill>
                  <a:srgbClr val="0070C0"/>
                </a:solidFill>
              </a:rPr>
              <a:t>Wir alle machen Fehler; Fehler sind menschlich</a:t>
            </a:r>
            <a:endParaRPr lang="de-DE" sz="1100" dirty="0">
              <a:solidFill>
                <a:srgbClr val="0070C0"/>
              </a:solidFill>
            </a:endParaRPr>
          </a:p>
          <a:p>
            <a:endParaRPr lang="de-DE" sz="1100" dirty="0" smtClean="0"/>
          </a:p>
          <a:p>
            <a:r>
              <a:rPr lang="de-DE" sz="1100" dirty="0" smtClean="0">
                <a:solidFill>
                  <a:srgbClr val="7030A0"/>
                </a:solidFill>
              </a:rPr>
              <a:t>Am Ende liegt die Verantwortung bei euch!</a:t>
            </a:r>
          </a:p>
          <a:p>
            <a:r>
              <a:rPr lang="de-DE" sz="1100" dirty="0" smtClean="0">
                <a:solidFill>
                  <a:srgbClr val="7030A0"/>
                </a:solidFill>
              </a:rPr>
              <a:t>Derzeit trifft immer noch Mensch die endgültige Entscheidung!</a:t>
            </a:r>
            <a:endParaRPr lang="de-DE" sz="1100" dirty="0">
              <a:solidFill>
                <a:srgbClr val="7030A0"/>
              </a:solidFill>
            </a:endParaRPr>
          </a:p>
        </p:txBody>
      </p:sp>
      <p:sp>
        <p:nvSpPr>
          <p:cNvPr id="4" name="Foliennummernplatzhalter 3"/>
          <p:cNvSpPr>
            <a:spLocks noGrp="1"/>
          </p:cNvSpPr>
          <p:nvPr>
            <p:ph type="sldNum" sz="quarter" idx="17"/>
          </p:nvPr>
        </p:nvSpPr>
        <p:spPr/>
        <p:txBody>
          <a:bodyPr/>
          <a:lstStyle/>
          <a:p>
            <a:fld id="{3E01A2B2-10AD-754B-9B4C-E5B6FED423D0}" type="slidenum">
              <a:rPr lang="de-DE" smtClean="0"/>
              <a:pPr/>
              <a:t>12</a:t>
            </a:fld>
            <a:endParaRPr lang="de-DE" dirty="0"/>
          </a:p>
        </p:txBody>
      </p:sp>
    </p:spTree>
    <p:extLst>
      <p:ext uri="{BB962C8B-B14F-4D97-AF65-F5344CB8AC3E}">
        <p14:creationId xmlns:p14="http://schemas.microsoft.com/office/powerpoint/2010/main" val="29812201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E097E9-9143-514D-69C3-04B09C97B43A}"/>
              </a:ext>
            </a:extLst>
          </p:cNvPr>
          <p:cNvSpPr>
            <a:spLocks noGrp="1"/>
          </p:cNvSpPr>
          <p:nvPr>
            <p:ph type="title"/>
          </p:nvPr>
        </p:nvSpPr>
        <p:spPr>
          <a:xfrm>
            <a:off x="1727684" y="555526"/>
            <a:ext cx="5688632" cy="503882"/>
          </a:xfrm>
        </p:spPr>
        <p:txBody>
          <a:bodyPr/>
          <a:lstStyle/>
          <a:p>
            <a:pPr algn="ctr"/>
            <a:r>
              <a:rPr lang="de-DE" sz="2400" dirty="0" smtClean="0"/>
              <a:t>UHH-GPT</a:t>
            </a:r>
            <a:endParaRPr lang="de-DE" sz="2400" dirty="0"/>
          </a:p>
        </p:txBody>
      </p:sp>
      <p:sp>
        <p:nvSpPr>
          <p:cNvPr id="3" name="Textplatzhalter 2">
            <a:extLst>
              <a:ext uri="{FF2B5EF4-FFF2-40B4-BE49-F238E27FC236}">
                <a16:creationId xmlns:a16="http://schemas.microsoft.com/office/drawing/2014/main" id="{C64CDB9D-963E-BE47-6380-CA193D762345}"/>
              </a:ext>
            </a:extLst>
          </p:cNvPr>
          <p:cNvSpPr>
            <a:spLocks noGrp="1"/>
          </p:cNvSpPr>
          <p:nvPr>
            <p:ph type="body" sz="quarter" idx="14"/>
          </p:nvPr>
        </p:nvSpPr>
        <p:spPr>
          <a:xfrm>
            <a:off x="0" y="1059582"/>
            <a:ext cx="9144000" cy="4083918"/>
          </a:xfrm>
        </p:spPr>
        <p:txBody>
          <a:bodyPr>
            <a:noAutofit/>
          </a:bodyPr>
          <a:lstStyle/>
          <a:p>
            <a:pPr marL="342900" indent="-342900">
              <a:spcBef>
                <a:spcPts val="600"/>
              </a:spcBef>
              <a:spcAft>
                <a:spcPts val="600"/>
              </a:spcAft>
              <a:buFont typeface="Courier New" panose="02070309020205020404" pitchFamily="49" charset="0"/>
              <a:buChar char="o"/>
            </a:pPr>
            <a:r>
              <a:rPr lang="de-DE" sz="1500" dirty="0"/>
              <a:t>Zugriff auf ChatGPT-4 über UHH-Portal</a:t>
            </a:r>
          </a:p>
          <a:p>
            <a:pPr marL="342900" indent="-342900">
              <a:spcBef>
                <a:spcPts val="600"/>
              </a:spcBef>
              <a:spcAft>
                <a:spcPts val="600"/>
              </a:spcAft>
              <a:buFont typeface="Courier New" panose="02070309020205020404" pitchFamily="49" charset="0"/>
              <a:buChar char="o"/>
            </a:pPr>
            <a:r>
              <a:rPr lang="de-DE" sz="1500" dirty="0"/>
              <a:t>Anonymisierte Nutzung via API (ohne personenbezogene Daten)</a:t>
            </a:r>
            <a:r>
              <a:rPr lang="de-DE" sz="1500" dirty="0" smtClean="0"/>
              <a:t>				( </a:t>
            </a:r>
            <a:r>
              <a:rPr lang="de-DE" sz="1500" dirty="0">
                <a:solidFill>
                  <a:srgbClr val="00B050"/>
                </a:solidFill>
              </a:rPr>
              <a:t>+</a:t>
            </a:r>
            <a:r>
              <a:rPr lang="de-DE" sz="1500" dirty="0" smtClean="0"/>
              <a:t>, </a:t>
            </a:r>
            <a:r>
              <a:rPr lang="de-DE" sz="1500" dirty="0" smtClean="0">
                <a:solidFill>
                  <a:srgbClr val="0070C0"/>
                </a:solidFill>
              </a:rPr>
              <a:t>kein Verlauf </a:t>
            </a:r>
            <a:r>
              <a:rPr lang="de-DE" sz="1500" b="1" dirty="0">
                <a:solidFill>
                  <a:srgbClr val="FF0000"/>
                </a:solidFill>
              </a:rPr>
              <a:t>-</a:t>
            </a:r>
            <a:r>
              <a:rPr lang="de-DE" sz="1500" dirty="0" smtClean="0"/>
              <a:t>)</a:t>
            </a:r>
          </a:p>
          <a:p>
            <a:pPr marL="342900" indent="-342900">
              <a:spcBef>
                <a:spcPts val="600"/>
              </a:spcBef>
              <a:spcAft>
                <a:spcPts val="600"/>
              </a:spcAft>
              <a:buFont typeface="Courier New" panose="02070309020205020404" pitchFamily="49" charset="0"/>
              <a:buChar char="o"/>
            </a:pPr>
            <a:r>
              <a:rPr lang="de-DE" sz="1500" dirty="0"/>
              <a:t>Keine Speicherung → unter Bedingungen Eingabe geschützter Inhalte </a:t>
            </a:r>
            <a:r>
              <a:rPr lang="de-DE" sz="1500" dirty="0" smtClean="0"/>
              <a:t>möglich		</a:t>
            </a:r>
            <a:r>
              <a:rPr lang="de-DE" sz="1500" dirty="0"/>
              <a:t>( </a:t>
            </a:r>
            <a:r>
              <a:rPr lang="de-DE" sz="1500" dirty="0" smtClean="0">
                <a:solidFill>
                  <a:srgbClr val="00B050"/>
                </a:solidFill>
              </a:rPr>
              <a:t>+ +</a:t>
            </a:r>
            <a:r>
              <a:rPr lang="de-DE" sz="1500" dirty="0" smtClean="0"/>
              <a:t> )</a:t>
            </a:r>
          </a:p>
          <a:p>
            <a:pPr marL="1085850" lvl="1" indent="-342900">
              <a:spcBef>
                <a:spcPts val="600"/>
              </a:spcBef>
              <a:spcAft>
                <a:spcPts val="600"/>
              </a:spcAft>
              <a:buFont typeface="Wingdings" panose="05000000000000000000" pitchFamily="2" charset="2"/>
              <a:buChar char="Ø"/>
            </a:pPr>
            <a:r>
              <a:rPr lang="de-DE" sz="1500" dirty="0">
                <a:latin typeface="Calibri" panose="020F0502020204030204" pitchFamily="34" charset="0"/>
              </a:rPr>
              <a:t>(</a:t>
            </a:r>
            <a:r>
              <a:rPr lang="de-DE" sz="1500" dirty="0">
                <a:solidFill>
                  <a:srgbClr val="C00000"/>
                </a:solidFill>
                <a:latin typeface="Calibri" panose="020F0502020204030204" pitchFamily="34" charset="0"/>
              </a:rPr>
              <a:t>vgl. Leitfaden der Professur</a:t>
            </a:r>
            <a:r>
              <a:rPr lang="de-DE" sz="1500" dirty="0">
                <a:latin typeface="Calibri" panose="020F0502020204030204" pitchFamily="34" charset="0"/>
              </a:rPr>
              <a:t>)</a:t>
            </a:r>
          </a:p>
          <a:p>
            <a:pPr marL="342900" indent="-342900">
              <a:spcBef>
                <a:spcPts val="600"/>
              </a:spcBef>
              <a:spcAft>
                <a:spcPts val="600"/>
              </a:spcAft>
              <a:buFont typeface="Courier New" panose="02070309020205020404" pitchFamily="49" charset="0"/>
              <a:buChar char="o"/>
            </a:pPr>
            <a:r>
              <a:rPr lang="de-DE" sz="1500" dirty="0" smtClean="0"/>
              <a:t>Derzeit keine </a:t>
            </a:r>
            <a:r>
              <a:rPr lang="de-DE" sz="1500" dirty="0"/>
              <a:t>Bildgenerierung </a:t>
            </a:r>
            <a:r>
              <a:rPr lang="de-DE" sz="1500" dirty="0" smtClean="0"/>
              <a:t>möglich								(</a:t>
            </a:r>
            <a:r>
              <a:rPr lang="de-DE" sz="1500" b="1" dirty="0" smtClean="0"/>
              <a:t> </a:t>
            </a:r>
            <a:r>
              <a:rPr lang="de-DE" sz="1500" b="1" dirty="0" smtClean="0">
                <a:solidFill>
                  <a:srgbClr val="FF0000"/>
                </a:solidFill>
              </a:rPr>
              <a:t>-</a:t>
            </a:r>
            <a:r>
              <a:rPr lang="de-DE" sz="1500" b="1" dirty="0" smtClean="0"/>
              <a:t> </a:t>
            </a:r>
            <a:r>
              <a:rPr lang="de-DE" sz="1500" dirty="0" smtClean="0"/>
              <a:t>)</a:t>
            </a:r>
            <a:endParaRPr lang="de-DE" sz="1500" dirty="0"/>
          </a:p>
          <a:p>
            <a:pPr marL="342900" indent="-342900">
              <a:spcBef>
                <a:spcPts val="600"/>
              </a:spcBef>
              <a:spcAft>
                <a:spcPts val="600"/>
              </a:spcAft>
              <a:buFont typeface="Courier New" panose="02070309020205020404" pitchFamily="49" charset="0"/>
              <a:buChar char="o"/>
            </a:pPr>
            <a:r>
              <a:rPr lang="de-DE" sz="1500" dirty="0" smtClean="0"/>
              <a:t>Derzeit kein </a:t>
            </a:r>
            <a:r>
              <a:rPr lang="de-DE" sz="1500" dirty="0"/>
              <a:t>Dokumentupload </a:t>
            </a:r>
            <a:r>
              <a:rPr lang="de-DE" sz="1500" dirty="0" smtClean="0"/>
              <a:t>möglich								( </a:t>
            </a:r>
            <a:r>
              <a:rPr lang="de-DE" sz="1500" b="1" dirty="0" smtClean="0">
                <a:solidFill>
                  <a:srgbClr val="FF0000"/>
                </a:solidFill>
              </a:rPr>
              <a:t>- </a:t>
            </a:r>
            <a:r>
              <a:rPr lang="de-DE" sz="1500" dirty="0" smtClean="0"/>
              <a:t>)</a:t>
            </a:r>
            <a:endParaRPr lang="de-DE" sz="1500" dirty="0"/>
          </a:p>
          <a:p>
            <a:pPr marL="342900" indent="-342900">
              <a:spcBef>
                <a:spcPts val="600"/>
              </a:spcBef>
              <a:spcAft>
                <a:spcPts val="600"/>
              </a:spcAft>
              <a:buFont typeface="Courier New" panose="02070309020205020404" pitchFamily="49" charset="0"/>
              <a:buChar char="o"/>
            </a:pPr>
            <a:r>
              <a:rPr lang="de-DE" sz="1500" dirty="0" smtClean="0"/>
              <a:t>Zugriff </a:t>
            </a:r>
            <a:r>
              <a:rPr lang="de-DE" sz="1500" dirty="0"/>
              <a:t>nur im UHH-Netz oder via </a:t>
            </a:r>
            <a:r>
              <a:rPr lang="de-DE" sz="1500" dirty="0" smtClean="0"/>
              <a:t>VPN								(</a:t>
            </a:r>
            <a:r>
              <a:rPr lang="de-DE" sz="1500" dirty="0" smtClean="0">
                <a:solidFill>
                  <a:srgbClr val="0070C0"/>
                </a:solidFill>
              </a:rPr>
              <a:t>bei Erstanmeldung</a:t>
            </a:r>
            <a:r>
              <a:rPr lang="de-DE" sz="1500" dirty="0" smtClean="0"/>
              <a:t>)</a:t>
            </a:r>
            <a:endParaRPr lang="de-DE" sz="1500" dirty="0"/>
          </a:p>
          <a:p>
            <a:pPr marL="342900" indent="-342900">
              <a:spcBef>
                <a:spcPts val="600"/>
              </a:spcBef>
              <a:spcAft>
                <a:spcPts val="600"/>
              </a:spcAft>
              <a:buFont typeface="Courier New" panose="02070309020205020404" pitchFamily="49" charset="0"/>
              <a:buChar char="o"/>
            </a:pPr>
            <a:r>
              <a:rPr lang="de-DE" sz="1500" dirty="0"/>
              <a:t>Kostenübernahme durch UHH im </a:t>
            </a:r>
            <a:r>
              <a:rPr lang="de-DE" sz="1500" dirty="0" smtClean="0"/>
              <a:t>Pilotprojekt							( </a:t>
            </a:r>
            <a:r>
              <a:rPr lang="de-DE" sz="1500" dirty="0" smtClean="0">
                <a:solidFill>
                  <a:srgbClr val="00B050"/>
                </a:solidFill>
              </a:rPr>
              <a:t>+</a:t>
            </a:r>
            <a:r>
              <a:rPr lang="de-DE" sz="1500" dirty="0" smtClean="0"/>
              <a:t> )</a:t>
            </a:r>
            <a:endParaRPr lang="de-DE" sz="1500" dirty="0"/>
          </a:p>
          <a:p>
            <a:pPr marL="342900" indent="-342900">
              <a:spcBef>
                <a:spcPts val="600"/>
              </a:spcBef>
              <a:spcAft>
                <a:spcPts val="600"/>
              </a:spcAft>
              <a:buFont typeface="Courier New" panose="02070309020205020404" pitchFamily="49" charset="0"/>
              <a:buChar char="o"/>
            </a:pPr>
            <a:r>
              <a:rPr lang="de-DE" sz="1500" dirty="0" smtClean="0"/>
              <a:t>Nutzung begrenzt </a:t>
            </a:r>
            <a:r>
              <a:rPr lang="de-DE" sz="1500" dirty="0"/>
              <a:t>auf Studium, Lehre, Forschung, </a:t>
            </a:r>
            <a:r>
              <a:rPr lang="de-DE" sz="1500" dirty="0" smtClean="0"/>
              <a:t>Verwaltung</a:t>
            </a:r>
            <a:r>
              <a:rPr lang="de-DE" sz="1500" dirty="0"/>
              <a:t/>
            </a:r>
            <a:br>
              <a:rPr lang="de-DE" sz="1500" dirty="0"/>
            </a:br>
            <a:endParaRPr lang="de-DE" sz="1500" dirty="0" smtClean="0"/>
          </a:p>
          <a:p>
            <a:pPr>
              <a:spcBef>
                <a:spcPts val="600"/>
              </a:spcBef>
              <a:spcAft>
                <a:spcPts val="600"/>
              </a:spcAft>
            </a:pPr>
            <a:r>
              <a:rPr lang="de-DE" sz="1500" dirty="0" smtClean="0">
                <a:solidFill>
                  <a:srgbClr val="7030A0"/>
                </a:solidFill>
              </a:rPr>
              <a:t>Link</a:t>
            </a:r>
            <a:r>
              <a:rPr lang="de-DE" sz="1500" dirty="0" smtClean="0"/>
              <a:t>: 	</a:t>
            </a:r>
            <a:r>
              <a:rPr lang="de-DE" sz="1500" dirty="0" smtClean="0">
                <a:hlinkClick r:id="rId2"/>
              </a:rPr>
              <a:t>https</a:t>
            </a:r>
            <a:r>
              <a:rPr lang="de-DE" sz="1500" dirty="0">
                <a:hlinkClick r:id="rId2"/>
              </a:rPr>
              <a:t>://</a:t>
            </a:r>
            <a:r>
              <a:rPr lang="de-DE" sz="1500" dirty="0" smtClean="0">
                <a:hlinkClick r:id="rId2"/>
              </a:rPr>
              <a:t>uhhgpt.uni-hamburg.de/login.php</a:t>
            </a:r>
            <a:endParaRPr lang="de-DE" sz="1500" dirty="0" smtClean="0"/>
          </a:p>
          <a:p>
            <a:pPr marL="342900" indent="-342900">
              <a:buFont typeface="Courier New" panose="02070309020205020404" pitchFamily="49" charset="0"/>
              <a:buChar char="o"/>
            </a:pPr>
            <a:endParaRPr lang="de-DE" sz="1500" dirty="0"/>
          </a:p>
        </p:txBody>
      </p:sp>
      <p:sp>
        <p:nvSpPr>
          <p:cNvPr id="4" name="Foliennummernplatzhalter 3"/>
          <p:cNvSpPr>
            <a:spLocks noGrp="1"/>
          </p:cNvSpPr>
          <p:nvPr>
            <p:ph type="sldNum" sz="quarter" idx="17"/>
          </p:nvPr>
        </p:nvSpPr>
        <p:spPr/>
        <p:txBody>
          <a:bodyPr/>
          <a:lstStyle/>
          <a:p>
            <a:fld id="{3E01A2B2-10AD-754B-9B4C-E5B6FED423D0}" type="slidenum">
              <a:rPr lang="de-DE" smtClean="0"/>
              <a:pPr/>
              <a:t>13</a:t>
            </a:fld>
            <a:endParaRPr lang="de-DE" dirty="0"/>
          </a:p>
        </p:txBody>
      </p:sp>
    </p:spTree>
    <p:extLst>
      <p:ext uri="{BB962C8B-B14F-4D97-AF65-F5344CB8AC3E}">
        <p14:creationId xmlns:p14="http://schemas.microsoft.com/office/powerpoint/2010/main" val="14148014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E097E9-9143-514D-69C3-04B09C97B43A}"/>
              </a:ext>
            </a:extLst>
          </p:cNvPr>
          <p:cNvSpPr>
            <a:spLocks noGrp="1"/>
          </p:cNvSpPr>
          <p:nvPr>
            <p:ph type="title"/>
          </p:nvPr>
        </p:nvSpPr>
        <p:spPr>
          <a:xfrm>
            <a:off x="1727684" y="555526"/>
            <a:ext cx="5688632" cy="503882"/>
          </a:xfrm>
        </p:spPr>
        <p:txBody>
          <a:bodyPr/>
          <a:lstStyle/>
          <a:p>
            <a:pPr algn="ctr"/>
            <a:r>
              <a:rPr lang="de-DE" sz="2400" dirty="0" err="1"/>
              <a:t>Inciteful.xyz</a:t>
            </a:r>
            <a:endParaRPr lang="de-DE" sz="2400" dirty="0"/>
          </a:p>
        </p:txBody>
      </p:sp>
      <p:sp>
        <p:nvSpPr>
          <p:cNvPr id="3" name="Textplatzhalter 2">
            <a:extLst>
              <a:ext uri="{FF2B5EF4-FFF2-40B4-BE49-F238E27FC236}">
                <a16:creationId xmlns:a16="http://schemas.microsoft.com/office/drawing/2014/main" id="{C64CDB9D-963E-BE47-6380-CA193D762345}"/>
              </a:ext>
            </a:extLst>
          </p:cNvPr>
          <p:cNvSpPr>
            <a:spLocks noGrp="1"/>
          </p:cNvSpPr>
          <p:nvPr>
            <p:ph type="body" sz="quarter" idx="14"/>
          </p:nvPr>
        </p:nvSpPr>
        <p:spPr>
          <a:xfrm>
            <a:off x="0" y="1059582"/>
            <a:ext cx="9144000" cy="4083918"/>
          </a:xfrm>
        </p:spPr>
        <p:txBody>
          <a:bodyPr>
            <a:noAutofit/>
          </a:bodyPr>
          <a:lstStyle/>
          <a:p>
            <a:pPr marL="342900" indent="-342900">
              <a:spcBef>
                <a:spcPts val="600"/>
              </a:spcBef>
              <a:spcAft>
                <a:spcPts val="600"/>
              </a:spcAft>
              <a:buFont typeface="Courier New" panose="02070309020205020404" pitchFamily="49" charset="0"/>
              <a:buChar char="o"/>
            </a:pPr>
            <a:r>
              <a:rPr lang="de-DE" sz="1500" dirty="0" smtClean="0"/>
              <a:t>Neues KI-Tool für Literatursuche</a:t>
            </a:r>
          </a:p>
          <a:p>
            <a:pPr marL="342900" indent="-342900">
              <a:spcBef>
                <a:spcPts val="600"/>
              </a:spcBef>
              <a:spcAft>
                <a:spcPts val="600"/>
              </a:spcAft>
              <a:buFont typeface="Courier New" panose="02070309020205020404" pitchFamily="49" charset="0"/>
              <a:buChar char="o"/>
            </a:pPr>
            <a:r>
              <a:rPr lang="de-DE" sz="1500" dirty="0"/>
              <a:t>Erleichtert </a:t>
            </a:r>
            <a:r>
              <a:rPr lang="de-DE" sz="1500" dirty="0" smtClean="0"/>
              <a:t>Auffinden </a:t>
            </a:r>
            <a:r>
              <a:rPr lang="de-DE" sz="1500" dirty="0"/>
              <a:t>von Schlüsselliteratur und Verbindungslinien zwischen Themen</a:t>
            </a:r>
          </a:p>
          <a:p>
            <a:pPr marL="342900" indent="-342900">
              <a:spcBef>
                <a:spcPts val="600"/>
              </a:spcBef>
              <a:spcAft>
                <a:spcPts val="600"/>
              </a:spcAft>
              <a:buFont typeface="Courier New" panose="02070309020205020404" pitchFamily="49" charset="0"/>
              <a:buChar char="o"/>
            </a:pPr>
            <a:r>
              <a:rPr lang="de-DE" sz="1500" dirty="0"/>
              <a:t>Unterstützt interdisziplinäre Forschung</a:t>
            </a:r>
          </a:p>
          <a:p>
            <a:pPr marL="342900" indent="-342900">
              <a:spcBef>
                <a:spcPts val="600"/>
              </a:spcBef>
              <a:spcAft>
                <a:spcPts val="600"/>
              </a:spcAft>
              <a:buFont typeface="Courier New" panose="02070309020205020404" pitchFamily="49" charset="0"/>
              <a:buChar char="o"/>
            </a:pPr>
            <a:r>
              <a:rPr lang="de-DE" sz="1500" dirty="0"/>
              <a:t>Nutzt Open-Source-Daten und fortschrittlichen Netzwerkanalyse-Algorithmen</a:t>
            </a:r>
          </a:p>
          <a:p>
            <a:pPr marL="342900" indent="-342900">
              <a:spcBef>
                <a:spcPts val="600"/>
              </a:spcBef>
              <a:spcAft>
                <a:spcPts val="600"/>
              </a:spcAft>
              <a:buFont typeface="Courier New" panose="02070309020205020404" pitchFamily="49" charset="0"/>
              <a:buChar char="o"/>
            </a:pPr>
            <a:r>
              <a:rPr lang="de-DE" sz="1500" dirty="0" smtClean="0"/>
              <a:t> </a:t>
            </a:r>
            <a:r>
              <a:rPr lang="de-DE" sz="1500" dirty="0" smtClean="0">
                <a:solidFill>
                  <a:srgbClr val="00B050"/>
                </a:solidFill>
              </a:rPr>
              <a:t>Kostenfrei</a:t>
            </a:r>
          </a:p>
          <a:p>
            <a:pPr>
              <a:spcBef>
                <a:spcPts val="600"/>
              </a:spcBef>
              <a:spcAft>
                <a:spcPts val="600"/>
              </a:spcAft>
            </a:pPr>
            <a:endParaRPr lang="de-DE" sz="1500" dirty="0"/>
          </a:p>
          <a:p>
            <a:pPr>
              <a:spcBef>
                <a:spcPts val="600"/>
              </a:spcBef>
              <a:spcAft>
                <a:spcPts val="600"/>
              </a:spcAft>
            </a:pPr>
            <a:r>
              <a:rPr lang="de-DE" sz="1500" u="sng" dirty="0" smtClean="0"/>
              <a:t>Kernfunktionen</a:t>
            </a:r>
            <a:r>
              <a:rPr lang="de-DE" sz="1500" dirty="0" smtClean="0"/>
              <a:t>:</a:t>
            </a:r>
          </a:p>
          <a:p>
            <a:pPr marL="342900" indent="-342900">
              <a:spcBef>
                <a:spcPts val="600"/>
              </a:spcBef>
              <a:spcAft>
                <a:spcPts val="600"/>
              </a:spcAft>
              <a:buFont typeface="Courier New" panose="02070309020205020404" pitchFamily="49" charset="0"/>
              <a:buChar char="o"/>
            </a:pPr>
            <a:r>
              <a:rPr lang="de-DE" sz="1500" dirty="0"/>
              <a:t>Paper Discovery Tool: </a:t>
            </a:r>
            <a:r>
              <a:rPr lang="de-DE" sz="1500" dirty="0" smtClean="0"/>
              <a:t>	Aufbau </a:t>
            </a:r>
            <a:r>
              <a:rPr lang="de-DE" sz="1500" dirty="0"/>
              <a:t>eines Netzwerks aus wissenschaftlichen Arbeiten</a:t>
            </a:r>
          </a:p>
          <a:p>
            <a:pPr marL="342900" indent="-342900">
              <a:spcBef>
                <a:spcPts val="600"/>
              </a:spcBef>
              <a:spcAft>
                <a:spcPts val="600"/>
              </a:spcAft>
              <a:buFont typeface="Courier New" panose="02070309020205020404" pitchFamily="49" charset="0"/>
              <a:buChar char="o"/>
            </a:pPr>
            <a:r>
              <a:rPr lang="de-DE" sz="1500" dirty="0" err="1"/>
              <a:t>Literature</a:t>
            </a:r>
            <a:r>
              <a:rPr lang="de-DE" sz="1500" dirty="0"/>
              <a:t> Connector: </a:t>
            </a:r>
            <a:r>
              <a:rPr lang="de-DE" sz="1500" dirty="0" smtClean="0"/>
              <a:t>	Verknüpfung </a:t>
            </a:r>
            <a:r>
              <a:rPr lang="de-DE" sz="1500" dirty="0"/>
              <a:t>zweier </a:t>
            </a:r>
            <a:r>
              <a:rPr lang="de-DE" sz="1500" dirty="0" smtClean="0"/>
              <a:t>Paper + Visualisierung der Verbindungen</a:t>
            </a:r>
            <a:r>
              <a:rPr lang="de-DE" sz="1500" dirty="0"/>
              <a:t/>
            </a:r>
            <a:br>
              <a:rPr lang="de-DE" sz="1500" dirty="0"/>
            </a:br>
            <a:endParaRPr lang="de-DE" sz="1500" dirty="0" smtClean="0"/>
          </a:p>
          <a:p>
            <a:pPr>
              <a:spcBef>
                <a:spcPts val="600"/>
              </a:spcBef>
              <a:spcAft>
                <a:spcPts val="600"/>
              </a:spcAft>
            </a:pPr>
            <a:r>
              <a:rPr lang="de-DE" sz="1500" dirty="0" smtClean="0">
                <a:solidFill>
                  <a:srgbClr val="7030A0"/>
                </a:solidFill>
              </a:rPr>
              <a:t>Link</a:t>
            </a:r>
            <a:r>
              <a:rPr lang="de-DE" sz="1500" dirty="0" smtClean="0"/>
              <a:t>: </a:t>
            </a:r>
            <a:r>
              <a:rPr lang="de-DE" sz="1500" dirty="0"/>
              <a:t>	</a:t>
            </a:r>
            <a:r>
              <a:rPr lang="de-DE" sz="1500" dirty="0">
                <a:hlinkClick r:id="rId2"/>
              </a:rPr>
              <a:t>https://</a:t>
            </a:r>
            <a:r>
              <a:rPr lang="de-DE" sz="1500" dirty="0" smtClean="0">
                <a:hlinkClick r:id="rId2"/>
              </a:rPr>
              <a:t>inciteful.xyz/p/W3021644002</a:t>
            </a:r>
            <a:r>
              <a:rPr lang="de-DE" sz="1500" dirty="0" smtClean="0"/>
              <a:t>  </a:t>
            </a:r>
            <a:endParaRPr lang="de-DE" sz="1500" dirty="0"/>
          </a:p>
        </p:txBody>
      </p:sp>
      <p:sp>
        <p:nvSpPr>
          <p:cNvPr id="4" name="Foliennummernplatzhalter 3"/>
          <p:cNvSpPr>
            <a:spLocks noGrp="1"/>
          </p:cNvSpPr>
          <p:nvPr>
            <p:ph type="sldNum" sz="quarter" idx="17"/>
          </p:nvPr>
        </p:nvSpPr>
        <p:spPr/>
        <p:txBody>
          <a:bodyPr/>
          <a:lstStyle/>
          <a:p>
            <a:fld id="{3E01A2B2-10AD-754B-9B4C-E5B6FED423D0}" type="slidenum">
              <a:rPr lang="de-DE" smtClean="0"/>
              <a:pPr/>
              <a:t>14</a:t>
            </a:fld>
            <a:endParaRPr lang="de-DE" dirty="0"/>
          </a:p>
        </p:txBody>
      </p:sp>
    </p:spTree>
    <p:extLst>
      <p:ext uri="{BB962C8B-B14F-4D97-AF65-F5344CB8AC3E}">
        <p14:creationId xmlns:p14="http://schemas.microsoft.com/office/powerpoint/2010/main" val="10627303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E097E9-9143-514D-69C3-04B09C97B43A}"/>
              </a:ext>
            </a:extLst>
          </p:cNvPr>
          <p:cNvSpPr>
            <a:spLocks noGrp="1"/>
          </p:cNvSpPr>
          <p:nvPr>
            <p:ph type="title"/>
          </p:nvPr>
        </p:nvSpPr>
        <p:spPr>
          <a:xfrm>
            <a:off x="1727684" y="529002"/>
            <a:ext cx="5688632" cy="503882"/>
          </a:xfrm>
        </p:spPr>
        <p:txBody>
          <a:bodyPr/>
          <a:lstStyle/>
          <a:p>
            <a:pPr algn="ctr"/>
            <a:r>
              <a:rPr lang="de-DE" sz="2400" dirty="0" err="1"/>
              <a:t>Citavi</a:t>
            </a:r>
            <a:r>
              <a:rPr lang="de-DE" sz="2400" dirty="0"/>
              <a:t> / </a:t>
            </a:r>
            <a:r>
              <a:rPr lang="de-DE" sz="2400" dirty="0" err="1"/>
              <a:t>Zotero</a:t>
            </a:r>
            <a:r>
              <a:rPr lang="de-DE" sz="2400" dirty="0"/>
              <a:t> </a:t>
            </a:r>
            <a:r>
              <a:rPr lang="de-DE" sz="2400" dirty="0" smtClean="0"/>
              <a:t>Schulung (24.04.2024)</a:t>
            </a:r>
            <a:endParaRPr lang="de-DE" sz="2400" dirty="0"/>
          </a:p>
        </p:txBody>
      </p:sp>
      <p:sp>
        <p:nvSpPr>
          <p:cNvPr id="3" name="Textplatzhalter 2">
            <a:extLst>
              <a:ext uri="{FF2B5EF4-FFF2-40B4-BE49-F238E27FC236}">
                <a16:creationId xmlns:a16="http://schemas.microsoft.com/office/drawing/2014/main" id="{C64CDB9D-963E-BE47-6380-CA193D762345}"/>
              </a:ext>
            </a:extLst>
          </p:cNvPr>
          <p:cNvSpPr>
            <a:spLocks noGrp="1"/>
          </p:cNvSpPr>
          <p:nvPr>
            <p:ph type="body" sz="quarter" idx="14"/>
          </p:nvPr>
        </p:nvSpPr>
        <p:spPr>
          <a:xfrm>
            <a:off x="0" y="1059582"/>
            <a:ext cx="9144000" cy="4083918"/>
          </a:xfrm>
        </p:spPr>
        <p:txBody>
          <a:bodyPr>
            <a:noAutofit/>
          </a:bodyPr>
          <a:lstStyle/>
          <a:p>
            <a:pPr marL="342900" indent="-342900">
              <a:spcBef>
                <a:spcPts val="300"/>
              </a:spcBef>
              <a:spcAft>
                <a:spcPts val="100"/>
              </a:spcAft>
              <a:buFont typeface="Courier New" panose="02070309020205020404" pitchFamily="49" charset="0"/>
              <a:buChar char="o"/>
            </a:pPr>
            <a:r>
              <a:rPr lang="de-DE" sz="1300" dirty="0" smtClean="0"/>
              <a:t>Ziel</a:t>
            </a:r>
            <a:r>
              <a:rPr lang="de-DE" sz="1300" dirty="0"/>
              <a:t>: </a:t>
            </a:r>
            <a:r>
              <a:rPr lang="de-DE" sz="1300" dirty="0" smtClean="0"/>
              <a:t>					Effizientes Literaturmanagement lernen</a:t>
            </a:r>
            <a:endParaRPr lang="de-DE" sz="1300" dirty="0"/>
          </a:p>
          <a:p>
            <a:pPr marL="342900" indent="-342900">
              <a:spcBef>
                <a:spcPts val="300"/>
              </a:spcBef>
              <a:spcAft>
                <a:spcPts val="100"/>
              </a:spcAft>
              <a:buFont typeface="Courier New" panose="02070309020205020404" pitchFamily="49" charset="0"/>
              <a:buChar char="o"/>
            </a:pPr>
            <a:r>
              <a:rPr lang="de-DE" sz="1300" dirty="0"/>
              <a:t>Bedeutung: </a:t>
            </a:r>
            <a:r>
              <a:rPr lang="de-DE" sz="1300" dirty="0" smtClean="0"/>
              <a:t>				Grundlage </a:t>
            </a:r>
            <a:r>
              <a:rPr lang="de-DE" sz="1300" dirty="0"/>
              <a:t>für organisiertes und ethisches wissenschaftliches Schreiben</a:t>
            </a:r>
          </a:p>
          <a:p>
            <a:pPr>
              <a:spcBef>
                <a:spcPts val="300"/>
              </a:spcBef>
              <a:spcAft>
                <a:spcPts val="100"/>
              </a:spcAft>
            </a:pPr>
            <a:endParaRPr lang="de-DE" sz="500" dirty="0" smtClean="0"/>
          </a:p>
          <a:p>
            <a:pPr>
              <a:spcBef>
                <a:spcPts val="300"/>
              </a:spcBef>
              <a:spcAft>
                <a:spcPts val="100"/>
              </a:spcAft>
            </a:pPr>
            <a:r>
              <a:rPr lang="de-DE" sz="1300" u="sng" dirty="0" smtClean="0"/>
              <a:t>Vorbereitung </a:t>
            </a:r>
            <a:r>
              <a:rPr lang="de-DE" sz="1300" u="sng" dirty="0"/>
              <a:t>für Mac-Nutzer (</a:t>
            </a:r>
            <a:r>
              <a:rPr lang="de-DE" sz="1300" u="sng" dirty="0" err="1"/>
              <a:t>Zotero</a:t>
            </a:r>
            <a:r>
              <a:rPr lang="de-DE" sz="1300" u="sng" dirty="0" smtClean="0"/>
              <a:t>)</a:t>
            </a:r>
            <a:r>
              <a:rPr lang="de-DE" sz="1300" dirty="0" smtClean="0"/>
              <a:t>:</a:t>
            </a:r>
            <a:endParaRPr lang="de-DE" sz="1300" dirty="0"/>
          </a:p>
          <a:p>
            <a:pPr marL="342900" indent="-342900">
              <a:spcBef>
                <a:spcPts val="300"/>
              </a:spcBef>
              <a:spcAft>
                <a:spcPts val="100"/>
              </a:spcAft>
              <a:buFont typeface="Courier New" panose="02070309020205020404" pitchFamily="49" charset="0"/>
              <a:buChar char="o"/>
            </a:pPr>
            <a:r>
              <a:rPr lang="de-DE" sz="1300" dirty="0"/>
              <a:t>Eigene Macs zur Schulung mitbringen</a:t>
            </a:r>
          </a:p>
          <a:p>
            <a:pPr marL="342900" indent="-342900">
              <a:spcBef>
                <a:spcPts val="300"/>
              </a:spcBef>
              <a:spcAft>
                <a:spcPts val="100"/>
              </a:spcAft>
              <a:buFont typeface="Courier New" panose="02070309020205020404" pitchFamily="49" charset="0"/>
              <a:buChar char="o"/>
            </a:pPr>
            <a:r>
              <a:rPr lang="de-DE" sz="1300" dirty="0"/>
              <a:t>Installation von </a:t>
            </a:r>
            <a:r>
              <a:rPr lang="de-DE" sz="1300" dirty="0" err="1"/>
              <a:t>Zotero</a:t>
            </a:r>
            <a:r>
              <a:rPr lang="de-DE" sz="1300" dirty="0"/>
              <a:t> vorab </a:t>
            </a:r>
            <a:r>
              <a:rPr lang="de-DE" sz="1300" dirty="0" smtClean="0"/>
              <a:t>erforderlich:		</a:t>
            </a:r>
            <a:r>
              <a:rPr lang="de-DE" sz="750" dirty="0" smtClean="0">
                <a:hlinkClick r:id="rId2"/>
              </a:rPr>
              <a:t>https</a:t>
            </a:r>
            <a:r>
              <a:rPr lang="de-DE" sz="750" dirty="0">
                <a:hlinkClick r:id="rId2"/>
              </a:rPr>
              <a:t>://</a:t>
            </a:r>
            <a:r>
              <a:rPr lang="de-DE" sz="750" dirty="0" smtClean="0">
                <a:hlinkClick r:id="rId2"/>
              </a:rPr>
              <a:t>www.wiso.uni-hamburg.de/bibliothek/service/beratung-und-schulungen/materialien/20230330-zotero-installation.pdf</a:t>
            </a:r>
            <a:r>
              <a:rPr lang="de-DE" sz="750" dirty="0" smtClean="0"/>
              <a:t> </a:t>
            </a:r>
            <a:endParaRPr lang="de-DE" sz="750" dirty="0"/>
          </a:p>
          <a:p>
            <a:pPr marL="342900" indent="-342900">
              <a:spcBef>
                <a:spcPts val="300"/>
              </a:spcBef>
              <a:spcAft>
                <a:spcPts val="100"/>
              </a:spcAft>
              <a:buFont typeface="Courier New" panose="02070309020205020404" pitchFamily="49" charset="0"/>
              <a:buChar char="o"/>
            </a:pPr>
            <a:r>
              <a:rPr lang="de-DE" sz="1300" dirty="0"/>
              <a:t>Durchführung der Übungen auf der </a:t>
            </a:r>
            <a:r>
              <a:rPr lang="de-DE" sz="1300" dirty="0" smtClean="0"/>
              <a:t>Website:</a:t>
            </a:r>
            <a:r>
              <a:rPr lang="de-DE" sz="1300" dirty="0"/>
              <a:t>	</a:t>
            </a:r>
            <a:r>
              <a:rPr lang="de-DE" sz="750" dirty="0">
                <a:hlinkClick r:id="rId3"/>
              </a:rPr>
              <a:t>https://</a:t>
            </a:r>
            <a:r>
              <a:rPr lang="de-DE" sz="750" dirty="0" smtClean="0">
                <a:hlinkClick r:id="rId3"/>
              </a:rPr>
              <a:t>www.wiso.uni-hamburg.de/bibliothek/service/beratung-und-schulungen/materialien/20221108-zotero-uebung-erfassen.pdf</a:t>
            </a:r>
            <a:r>
              <a:rPr lang="de-DE" sz="750" dirty="0" smtClean="0"/>
              <a:t> </a:t>
            </a:r>
            <a:endParaRPr lang="de-DE" sz="750" dirty="0"/>
          </a:p>
          <a:p>
            <a:pPr>
              <a:spcBef>
                <a:spcPts val="300"/>
              </a:spcBef>
              <a:spcAft>
                <a:spcPts val="100"/>
              </a:spcAft>
            </a:pPr>
            <a:endParaRPr lang="de-DE" sz="500" dirty="0" smtClean="0"/>
          </a:p>
          <a:p>
            <a:pPr>
              <a:spcBef>
                <a:spcPts val="300"/>
              </a:spcBef>
              <a:spcAft>
                <a:spcPts val="100"/>
              </a:spcAft>
            </a:pPr>
            <a:r>
              <a:rPr lang="de-DE" sz="1300" u="sng" dirty="0" smtClean="0"/>
              <a:t>Anweisungen </a:t>
            </a:r>
            <a:r>
              <a:rPr lang="de-DE" sz="1300" u="sng" dirty="0"/>
              <a:t>für Windows-Nutzer (</a:t>
            </a:r>
            <a:r>
              <a:rPr lang="de-DE" sz="1300" u="sng" dirty="0" err="1"/>
              <a:t>Citavi</a:t>
            </a:r>
            <a:r>
              <a:rPr lang="de-DE" sz="1300" u="sng" dirty="0" smtClean="0"/>
              <a:t>)</a:t>
            </a:r>
            <a:r>
              <a:rPr lang="de-DE" sz="1300" dirty="0" smtClean="0"/>
              <a:t>:</a:t>
            </a:r>
            <a:endParaRPr lang="de-DE" sz="1300" dirty="0"/>
          </a:p>
          <a:p>
            <a:pPr marL="342900" indent="-342900">
              <a:spcBef>
                <a:spcPts val="300"/>
              </a:spcBef>
              <a:spcAft>
                <a:spcPts val="100"/>
              </a:spcAft>
              <a:buFont typeface="Courier New" panose="02070309020205020404" pitchFamily="49" charset="0"/>
              <a:buChar char="o"/>
            </a:pPr>
            <a:r>
              <a:rPr lang="de-DE" sz="1300" dirty="0"/>
              <a:t>Nutzung der Rechner im CIP-Pool </a:t>
            </a:r>
            <a:r>
              <a:rPr lang="de-DE" sz="1300" dirty="0" smtClean="0"/>
              <a:t>					(</a:t>
            </a:r>
            <a:r>
              <a:rPr lang="de-DE" sz="1100" dirty="0">
                <a:solidFill>
                  <a:srgbClr val="0070C0"/>
                </a:solidFill>
              </a:rPr>
              <a:t>keine eigenen Geräte</a:t>
            </a:r>
            <a:r>
              <a:rPr lang="de-DE" sz="1300" dirty="0"/>
              <a:t>)</a:t>
            </a:r>
          </a:p>
          <a:p>
            <a:pPr marL="342900" indent="-342900">
              <a:spcBef>
                <a:spcPts val="300"/>
              </a:spcBef>
              <a:spcAft>
                <a:spcPts val="100"/>
              </a:spcAft>
              <a:buFont typeface="Courier New" panose="02070309020205020404" pitchFamily="49" charset="0"/>
              <a:buChar char="o"/>
            </a:pPr>
            <a:r>
              <a:rPr lang="de-DE" sz="1300" dirty="0"/>
              <a:t>Zugang mit B-Kennung und zugehörigem Passwort</a:t>
            </a:r>
          </a:p>
          <a:p>
            <a:pPr marL="342900" indent="-342900">
              <a:spcBef>
                <a:spcPts val="300"/>
              </a:spcBef>
              <a:spcAft>
                <a:spcPts val="100"/>
              </a:spcAft>
              <a:buFont typeface="Courier New" panose="02070309020205020404" pitchFamily="49" charset="0"/>
              <a:buChar char="o"/>
            </a:pPr>
            <a:endParaRPr lang="de-DE" sz="500" dirty="0" smtClean="0"/>
          </a:p>
          <a:p>
            <a:pPr>
              <a:spcBef>
                <a:spcPts val="300"/>
              </a:spcBef>
              <a:spcAft>
                <a:spcPts val="100"/>
              </a:spcAft>
            </a:pPr>
            <a:r>
              <a:rPr lang="de-DE" sz="1300" u="sng" dirty="0" smtClean="0">
                <a:solidFill>
                  <a:srgbClr val="FF0000"/>
                </a:solidFill>
              </a:rPr>
              <a:t>Treffpunkt</a:t>
            </a:r>
            <a:r>
              <a:rPr lang="de-DE" sz="1300" u="sng" dirty="0" smtClean="0"/>
              <a:t>, 24.04.2024 um 10:15</a:t>
            </a:r>
            <a:r>
              <a:rPr lang="de-DE" sz="1300" dirty="0" smtClean="0"/>
              <a:t> (</a:t>
            </a:r>
            <a:r>
              <a:rPr lang="de-DE" sz="1300" dirty="0" smtClean="0">
                <a:solidFill>
                  <a:srgbClr val="0070C0"/>
                </a:solidFill>
              </a:rPr>
              <a:t>bis 11:45</a:t>
            </a:r>
            <a:r>
              <a:rPr lang="de-DE" sz="1300" dirty="0" smtClean="0"/>
              <a:t>):				(</a:t>
            </a:r>
            <a:r>
              <a:rPr lang="de-DE" sz="1300" dirty="0" smtClean="0">
                <a:solidFill>
                  <a:srgbClr val="C00000"/>
                </a:solidFill>
              </a:rPr>
              <a:t>besser 5min früher kommen</a:t>
            </a:r>
            <a:r>
              <a:rPr lang="de-DE" sz="1300" dirty="0" smtClean="0"/>
              <a:t>)</a:t>
            </a:r>
          </a:p>
          <a:p>
            <a:pPr marL="342900" indent="-342900">
              <a:spcBef>
                <a:spcPts val="300"/>
              </a:spcBef>
              <a:spcAft>
                <a:spcPts val="100"/>
              </a:spcAft>
              <a:buFont typeface="Courier New" panose="02070309020205020404" pitchFamily="49" charset="0"/>
              <a:buChar char="o"/>
            </a:pPr>
            <a:r>
              <a:rPr lang="de-DE" sz="1300" dirty="0" smtClean="0"/>
              <a:t>Mac-Nutzer: 			Bibliothek WISO/BWL 	Von-Melle-Park </a:t>
            </a:r>
            <a:r>
              <a:rPr lang="de-DE" sz="1300" dirty="0"/>
              <a:t>5, Aufgang A, 1. </a:t>
            </a:r>
            <a:r>
              <a:rPr lang="de-DE" sz="1300" dirty="0" smtClean="0"/>
              <a:t>OG</a:t>
            </a:r>
          </a:p>
          <a:p>
            <a:pPr marL="342900" indent="-342900">
              <a:spcBef>
                <a:spcPts val="300"/>
              </a:spcBef>
              <a:spcAft>
                <a:spcPts val="100"/>
              </a:spcAft>
              <a:buFont typeface="Courier New" panose="02070309020205020404" pitchFamily="49" charset="0"/>
              <a:buChar char="o"/>
            </a:pPr>
            <a:r>
              <a:rPr lang="de-DE" sz="1300" dirty="0" smtClean="0"/>
              <a:t>Windows-Nutzer</a:t>
            </a:r>
            <a:r>
              <a:rPr lang="de-DE" sz="1300" dirty="0"/>
              <a:t>: </a:t>
            </a:r>
            <a:r>
              <a:rPr lang="de-DE" sz="1300" dirty="0" smtClean="0"/>
              <a:t>		CIP-Pool 2043/2047	</a:t>
            </a:r>
            <a:r>
              <a:rPr lang="de-DE" sz="1300" dirty="0"/>
              <a:t>	Von-Melle-Park 5, Aufgang D, 2. OG</a:t>
            </a:r>
            <a:endParaRPr lang="de-DE" sz="500" dirty="0"/>
          </a:p>
          <a:p>
            <a:pPr>
              <a:spcBef>
                <a:spcPts val="300"/>
              </a:spcBef>
              <a:spcAft>
                <a:spcPts val="100"/>
              </a:spcAft>
            </a:pPr>
            <a:endParaRPr lang="de-DE" sz="1300" dirty="0" smtClean="0"/>
          </a:p>
          <a:p>
            <a:pPr>
              <a:spcBef>
                <a:spcPts val="300"/>
              </a:spcBef>
              <a:spcAft>
                <a:spcPts val="100"/>
              </a:spcAft>
            </a:pPr>
            <a:r>
              <a:rPr lang="de-DE" sz="1300" dirty="0" smtClean="0"/>
              <a:t>Ansprechperson: 	T Bleck, 	E-Mail </a:t>
            </a:r>
            <a:r>
              <a:rPr lang="de-DE" sz="1300" dirty="0"/>
              <a:t>für Rückfragen: 	</a:t>
            </a:r>
            <a:r>
              <a:rPr lang="de-DE" sz="1300" dirty="0" smtClean="0">
                <a:hlinkClick r:id="rId4"/>
              </a:rPr>
              <a:t>bib-schulung.wiso@uni-hamburg.de</a:t>
            </a:r>
            <a:r>
              <a:rPr lang="de-DE" sz="1300" dirty="0"/>
              <a:t>	</a:t>
            </a:r>
          </a:p>
        </p:txBody>
      </p:sp>
      <p:sp>
        <p:nvSpPr>
          <p:cNvPr id="4" name="Foliennummernplatzhalter 3"/>
          <p:cNvSpPr>
            <a:spLocks noGrp="1"/>
          </p:cNvSpPr>
          <p:nvPr>
            <p:ph type="sldNum" sz="quarter" idx="17"/>
          </p:nvPr>
        </p:nvSpPr>
        <p:spPr/>
        <p:txBody>
          <a:bodyPr/>
          <a:lstStyle/>
          <a:p>
            <a:fld id="{3E01A2B2-10AD-754B-9B4C-E5B6FED423D0}" type="slidenum">
              <a:rPr lang="de-DE" smtClean="0"/>
              <a:pPr/>
              <a:t>15</a:t>
            </a:fld>
            <a:endParaRPr lang="de-DE" dirty="0"/>
          </a:p>
        </p:txBody>
      </p:sp>
    </p:spTree>
    <p:extLst>
      <p:ext uri="{BB962C8B-B14F-4D97-AF65-F5344CB8AC3E}">
        <p14:creationId xmlns:p14="http://schemas.microsoft.com/office/powerpoint/2010/main" val="39016256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E86D4-DD87-D064-F375-162F09243115}"/>
              </a:ext>
            </a:extLst>
          </p:cNvPr>
          <p:cNvSpPr>
            <a:spLocks noGrp="1"/>
          </p:cNvSpPr>
          <p:nvPr>
            <p:ph type="title"/>
          </p:nvPr>
        </p:nvSpPr>
        <p:spPr>
          <a:xfrm>
            <a:off x="3826000" y="579867"/>
            <a:ext cx="1491999" cy="503882"/>
          </a:xfrm>
        </p:spPr>
        <p:txBody>
          <a:bodyPr lIns="91440" tIns="45720" rIns="91440" bIns="45720" anchor="t"/>
          <a:lstStyle/>
          <a:p>
            <a:pPr algn="ctr"/>
            <a:r>
              <a:rPr lang="en-US" sz="2400" dirty="0">
                <a:latin typeface="Calibri"/>
                <a:ea typeface="Calibri"/>
                <a:cs typeface="Calibri"/>
              </a:rPr>
              <a:t>Aufgabe</a:t>
            </a:r>
            <a:endParaRPr lang="en-US" sz="2400" dirty="0"/>
          </a:p>
        </p:txBody>
      </p:sp>
      <p:sp>
        <p:nvSpPr>
          <p:cNvPr id="3" name="Text Placeholder 2">
            <a:extLst>
              <a:ext uri="{FF2B5EF4-FFF2-40B4-BE49-F238E27FC236}">
                <a16:creationId xmlns:a16="http://schemas.microsoft.com/office/drawing/2014/main" id="{B35A24DA-7E1B-5C2D-C9FC-4AB027EDC419}"/>
              </a:ext>
            </a:extLst>
          </p:cNvPr>
          <p:cNvSpPr>
            <a:spLocks noGrp="1"/>
          </p:cNvSpPr>
          <p:nvPr>
            <p:ph type="body" sz="quarter" idx="14"/>
          </p:nvPr>
        </p:nvSpPr>
        <p:spPr>
          <a:xfrm>
            <a:off x="2026455" y="1837552"/>
            <a:ext cx="5091088" cy="458249"/>
          </a:xfrm>
        </p:spPr>
        <p:txBody>
          <a:bodyPr lIns="91440" tIns="45720" rIns="91440" bIns="45720" anchor="t">
            <a:normAutofit/>
          </a:bodyPr>
          <a:lstStyle/>
          <a:p>
            <a:pPr algn="ctr"/>
            <a:r>
              <a:rPr lang="en-US" sz="2400" dirty="0">
                <a:latin typeface="Calibri"/>
                <a:ea typeface="Calibri"/>
                <a:cs typeface="Calibri"/>
              </a:rPr>
              <a:t>An der </a:t>
            </a:r>
            <a:r>
              <a:rPr lang="en-US" sz="2400" dirty="0" err="1">
                <a:latin typeface="Calibri"/>
                <a:ea typeface="Calibri"/>
                <a:cs typeface="Calibri"/>
              </a:rPr>
              <a:t>Hausarbeit</a:t>
            </a:r>
            <a:r>
              <a:rPr lang="en-US" sz="2400" dirty="0">
                <a:latin typeface="Calibri"/>
                <a:ea typeface="Calibri"/>
                <a:cs typeface="Calibri"/>
              </a:rPr>
              <a:t> </a:t>
            </a:r>
            <a:r>
              <a:rPr lang="en-US" sz="2400" dirty="0" err="1">
                <a:latin typeface="Calibri"/>
                <a:ea typeface="Calibri"/>
                <a:cs typeface="Calibri"/>
              </a:rPr>
              <a:t>schreiben</a:t>
            </a:r>
            <a:endParaRPr lang="en-US" sz="2400" dirty="0">
              <a:ea typeface="Calibri"/>
              <a:cs typeface="Calibri"/>
            </a:endParaRPr>
          </a:p>
        </p:txBody>
      </p:sp>
      <p:sp>
        <p:nvSpPr>
          <p:cNvPr id="4" name="Slide Number Placeholder 3">
            <a:extLst>
              <a:ext uri="{FF2B5EF4-FFF2-40B4-BE49-F238E27FC236}">
                <a16:creationId xmlns:a16="http://schemas.microsoft.com/office/drawing/2014/main" id="{460FC23D-1B66-FAD1-7501-D375A86C05D2}"/>
              </a:ext>
            </a:extLst>
          </p:cNvPr>
          <p:cNvSpPr>
            <a:spLocks noGrp="1"/>
          </p:cNvSpPr>
          <p:nvPr>
            <p:ph type="sldNum" sz="quarter" idx="17"/>
          </p:nvPr>
        </p:nvSpPr>
        <p:spPr/>
        <p:txBody>
          <a:bodyPr/>
          <a:lstStyle/>
          <a:p>
            <a:fld id="{3E01A2B2-10AD-754B-9B4C-E5B6FED423D0}" type="slidenum">
              <a:rPr lang="de-DE" smtClean="0"/>
              <a:pPr/>
              <a:t>16</a:t>
            </a:fld>
            <a:endParaRPr lang="de-DE" dirty="0"/>
          </a:p>
        </p:txBody>
      </p:sp>
      <p:sp>
        <p:nvSpPr>
          <p:cNvPr id="5" name="Textfeld 4"/>
          <p:cNvSpPr txBox="1"/>
          <p:nvPr/>
        </p:nvSpPr>
        <p:spPr>
          <a:xfrm>
            <a:off x="968929" y="2499742"/>
            <a:ext cx="7206140" cy="338554"/>
          </a:xfrm>
          <a:prstGeom prst="rect">
            <a:avLst/>
          </a:prstGeom>
          <a:noFill/>
        </p:spPr>
        <p:txBody>
          <a:bodyPr wrap="none" rtlCol="0">
            <a:spAutoFit/>
          </a:bodyPr>
          <a:lstStyle/>
          <a:p>
            <a:r>
              <a:rPr lang="de-DE" sz="1600" dirty="0" smtClean="0">
                <a:solidFill>
                  <a:srgbClr val="7030A0"/>
                </a:solidFill>
              </a:rPr>
              <a:t>PS</a:t>
            </a:r>
            <a:r>
              <a:rPr lang="de-DE" sz="1600" dirty="0" smtClean="0"/>
              <a:t>: 3 </a:t>
            </a:r>
            <a:r>
              <a:rPr lang="de-DE" sz="1600" dirty="0" err="1" smtClean="0"/>
              <a:t>Promptansätze</a:t>
            </a:r>
            <a:r>
              <a:rPr lang="de-DE" sz="1600" dirty="0" smtClean="0"/>
              <a:t> auch heute auf OpenOlat (3.2.) + </a:t>
            </a:r>
            <a:r>
              <a:rPr lang="de-DE" sz="1600" dirty="0" err="1" smtClean="0"/>
              <a:t>EditGPT</a:t>
            </a:r>
            <a:r>
              <a:rPr lang="de-DE" sz="1600" dirty="0"/>
              <a:t> </a:t>
            </a:r>
            <a:r>
              <a:rPr lang="de-DE" sz="1600" dirty="0" smtClean="0"/>
              <a:t>(</a:t>
            </a:r>
            <a:r>
              <a:rPr lang="de-DE" sz="1600" u="sng" dirty="0">
                <a:hlinkClick r:id="rId2"/>
              </a:rPr>
              <a:t>https://editgpt.app</a:t>
            </a:r>
            <a:r>
              <a:rPr lang="de-DE" sz="1600" u="sng" dirty="0" smtClean="0">
                <a:hlinkClick r:id="rId2"/>
              </a:rPr>
              <a:t>/</a:t>
            </a:r>
            <a:r>
              <a:rPr lang="de-DE" sz="1600" u="sng" dirty="0" smtClean="0"/>
              <a:t>)</a:t>
            </a:r>
            <a:endParaRPr lang="de-DE" sz="1600" dirty="0"/>
          </a:p>
        </p:txBody>
      </p:sp>
    </p:spTree>
    <p:extLst>
      <p:ext uri="{BB962C8B-B14F-4D97-AF65-F5344CB8AC3E}">
        <p14:creationId xmlns:p14="http://schemas.microsoft.com/office/powerpoint/2010/main" val="39901029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4967916-277F-0934-E8E0-19FDB4F482C0}"/>
              </a:ext>
            </a:extLst>
          </p:cNvPr>
          <p:cNvSpPr>
            <a:spLocks noGrp="1"/>
          </p:cNvSpPr>
          <p:nvPr>
            <p:ph type="title"/>
          </p:nvPr>
        </p:nvSpPr>
        <p:spPr>
          <a:xfrm>
            <a:off x="3758580" y="530525"/>
            <a:ext cx="1533500" cy="503882"/>
          </a:xfrm>
        </p:spPr>
        <p:txBody>
          <a:bodyPr/>
          <a:lstStyle/>
          <a:p>
            <a:r>
              <a:rPr lang="de-DE" dirty="0"/>
              <a:t>Quellen</a:t>
            </a:r>
          </a:p>
        </p:txBody>
      </p:sp>
      <p:sp>
        <p:nvSpPr>
          <p:cNvPr id="3" name="Textplatzhalter 2">
            <a:extLst>
              <a:ext uri="{FF2B5EF4-FFF2-40B4-BE49-F238E27FC236}">
                <a16:creationId xmlns:a16="http://schemas.microsoft.com/office/drawing/2014/main" id="{C0569354-2E94-FB3D-C119-B703D9CC7543}"/>
              </a:ext>
            </a:extLst>
          </p:cNvPr>
          <p:cNvSpPr>
            <a:spLocks noGrp="1"/>
          </p:cNvSpPr>
          <p:nvPr>
            <p:ph type="body" sz="quarter" idx="14"/>
          </p:nvPr>
        </p:nvSpPr>
        <p:spPr>
          <a:xfrm>
            <a:off x="35496" y="1131590"/>
            <a:ext cx="9108503" cy="4011910"/>
          </a:xfrm>
        </p:spPr>
        <p:txBody>
          <a:bodyPr/>
          <a:lstStyle/>
          <a:p>
            <a:pPr>
              <a:lnSpc>
                <a:spcPct val="150000"/>
              </a:lnSpc>
              <a:spcBef>
                <a:spcPts val="600"/>
              </a:spcBef>
              <a:spcAft>
                <a:spcPts val="600"/>
              </a:spcAft>
            </a:pPr>
            <a:r>
              <a:rPr lang="de-DE" sz="1100" dirty="0">
                <a:solidFill>
                  <a:srgbClr val="00B0F0"/>
                </a:solidFill>
              </a:rPr>
              <a:t>[1]</a:t>
            </a:r>
            <a:r>
              <a:rPr lang="de-DE" sz="1100" dirty="0"/>
              <a:t> </a:t>
            </a:r>
            <a:r>
              <a:rPr lang="de-DE" sz="1100" dirty="0" err="1"/>
              <a:t>OpenAI</a:t>
            </a:r>
            <a:r>
              <a:rPr lang="de-DE" sz="1100" dirty="0"/>
              <a:t>. (</a:t>
            </a:r>
            <a:r>
              <a:rPr lang="de-DE" sz="1100" dirty="0" err="1"/>
              <a:t>n.d</a:t>
            </a:r>
            <a:r>
              <a:rPr lang="de-DE" sz="1100" dirty="0"/>
              <a:t>.). </a:t>
            </a:r>
            <a:r>
              <a:rPr lang="de-DE" sz="1100" i="1" dirty="0"/>
              <a:t>ChatGPT</a:t>
            </a:r>
            <a:r>
              <a:rPr lang="de-DE" sz="1100" dirty="0"/>
              <a:t>. </a:t>
            </a:r>
            <a:r>
              <a:rPr lang="de-DE" sz="1100" dirty="0" err="1"/>
              <a:t>OpenAI</a:t>
            </a:r>
            <a:r>
              <a:rPr lang="de-DE" sz="1100" dirty="0"/>
              <a:t>. </a:t>
            </a:r>
            <a:r>
              <a:rPr lang="de-DE" sz="1100" dirty="0">
                <a:hlinkClick r:id="rId2"/>
              </a:rPr>
              <a:t>https://www.openai.com</a:t>
            </a:r>
            <a:r>
              <a:rPr lang="de-DE" sz="1100" dirty="0" smtClean="0">
                <a:hlinkClick r:id="rId2"/>
              </a:rPr>
              <a:t>/</a:t>
            </a:r>
            <a:endParaRPr lang="de-DE" sz="1100" dirty="0"/>
          </a:p>
        </p:txBody>
      </p:sp>
      <p:sp>
        <p:nvSpPr>
          <p:cNvPr id="4" name="Foliennummernplatzhalter 3">
            <a:extLst>
              <a:ext uri="{FF2B5EF4-FFF2-40B4-BE49-F238E27FC236}">
                <a16:creationId xmlns:a16="http://schemas.microsoft.com/office/drawing/2014/main" id="{B00D7A04-F02A-20A3-0C14-94F288E3B675}"/>
              </a:ext>
            </a:extLst>
          </p:cNvPr>
          <p:cNvSpPr>
            <a:spLocks noGrp="1"/>
          </p:cNvSpPr>
          <p:nvPr>
            <p:ph type="sldNum" sz="quarter" idx="17"/>
          </p:nvPr>
        </p:nvSpPr>
        <p:spPr/>
        <p:txBody>
          <a:bodyPr/>
          <a:lstStyle/>
          <a:p>
            <a:fld id="{3E01A2B2-10AD-754B-9B4C-E5B6FED423D0}" type="slidenum">
              <a:rPr lang="de-DE" smtClean="0"/>
              <a:pPr/>
              <a:t>17</a:t>
            </a:fld>
            <a:endParaRPr lang="de-DE" dirty="0"/>
          </a:p>
        </p:txBody>
      </p:sp>
    </p:spTree>
    <p:extLst>
      <p:ext uri="{BB962C8B-B14F-4D97-AF65-F5344CB8AC3E}">
        <p14:creationId xmlns:p14="http://schemas.microsoft.com/office/powerpoint/2010/main" val="16105310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146F15-2863-B3B9-2934-BDF7FE36BFE7}"/>
              </a:ext>
            </a:extLst>
          </p:cNvPr>
          <p:cNvSpPr>
            <a:spLocks noGrp="1"/>
          </p:cNvSpPr>
          <p:nvPr>
            <p:ph type="title"/>
          </p:nvPr>
        </p:nvSpPr>
        <p:spPr>
          <a:xfrm>
            <a:off x="1691680" y="532088"/>
            <a:ext cx="7200800" cy="503882"/>
          </a:xfrm>
        </p:spPr>
        <p:txBody>
          <a:bodyPr/>
          <a:lstStyle/>
          <a:p>
            <a:pPr algn="ctr"/>
            <a:r>
              <a:rPr lang="de-DE" dirty="0"/>
              <a:t>Dokumentation der KI-Nutzung für den Foliensatz</a:t>
            </a:r>
          </a:p>
        </p:txBody>
      </p:sp>
      <p:sp>
        <p:nvSpPr>
          <p:cNvPr id="5" name="Foliennummernplatzhalter 4">
            <a:extLst>
              <a:ext uri="{FF2B5EF4-FFF2-40B4-BE49-F238E27FC236}">
                <a16:creationId xmlns:a16="http://schemas.microsoft.com/office/drawing/2014/main" id="{FD5715D5-9385-873D-996D-60F0A5FCFB8C}"/>
              </a:ext>
            </a:extLst>
          </p:cNvPr>
          <p:cNvSpPr>
            <a:spLocks noGrp="1"/>
          </p:cNvSpPr>
          <p:nvPr>
            <p:ph type="sldNum" sz="quarter" idx="17"/>
          </p:nvPr>
        </p:nvSpPr>
        <p:spPr/>
        <p:txBody>
          <a:bodyPr/>
          <a:lstStyle/>
          <a:p>
            <a:fld id="{3E01A2B2-10AD-754B-9B4C-E5B6FED423D0}" type="slidenum">
              <a:rPr lang="de-DE" smtClean="0"/>
              <a:pPr/>
              <a:t>18</a:t>
            </a:fld>
            <a:endParaRPr lang="de-DE" dirty="0"/>
          </a:p>
        </p:txBody>
      </p:sp>
      <p:graphicFrame>
        <p:nvGraphicFramePr>
          <p:cNvPr id="11" name="Tabelle 10"/>
          <p:cNvGraphicFramePr>
            <a:graphicFrameLocks noGrp="1"/>
          </p:cNvGraphicFramePr>
          <p:nvPr>
            <p:extLst/>
          </p:nvPr>
        </p:nvGraphicFramePr>
        <p:xfrm>
          <a:off x="179513" y="1269667"/>
          <a:ext cx="8712966" cy="3497595"/>
        </p:xfrm>
        <a:graphic>
          <a:graphicData uri="http://schemas.openxmlformats.org/drawingml/2006/table">
            <a:tbl>
              <a:tblPr>
                <a:tableStyleId>{5940675A-B579-460E-94D1-54222C63F5DA}</a:tableStyleId>
              </a:tblPr>
              <a:tblGrid>
                <a:gridCol w="2904322">
                  <a:extLst>
                    <a:ext uri="{9D8B030D-6E8A-4147-A177-3AD203B41FA5}">
                      <a16:colId xmlns:a16="http://schemas.microsoft.com/office/drawing/2014/main" val="617976397"/>
                    </a:ext>
                  </a:extLst>
                </a:gridCol>
                <a:gridCol w="2904322">
                  <a:extLst>
                    <a:ext uri="{9D8B030D-6E8A-4147-A177-3AD203B41FA5}">
                      <a16:colId xmlns:a16="http://schemas.microsoft.com/office/drawing/2014/main" val="2081076122"/>
                    </a:ext>
                  </a:extLst>
                </a:gridCol>
                <a:gridCol w="2904322">
                  <a:extLst>
                    <a:ext uri="{9D8B030D-6E8A-4147-A177-3AD203B41FA5}">
                      <a16:colId xmlns:a16="http://schemas.microsoft.com/office/drawing/2014/main" val="1594044574"/>
                    </a:ext>
                  </a:extLst>
                </a:gridCol>
              </a:tblGrid>
              <a:tr h="370957">
                <a:tc>
                  <a:txBody>
                    <a:bodyPr/>
                    <a:lstStyle/>
                    <a:p>
                      <a:pPr algn="ctr"/>
                      <a:r>
                        <a:rPr lang="de-DE" sz="1050" b="1" dirty="0"/>
                        <a:t>Arbeitsschritt</a:t>
                      </a:r>
                    </a:p>
                  </a:txBody>
                  <a:tcPr marL="41295" marR="41295" marT="20648" marB="20648" anchor="ctr"/>
                </a:tc>
                <a:tc>
                  <a:txBody>
                    <a:bodyPr/>
                    <a:lstStyle/>
                    <a:p>
                      <a:pPr algn="ctr"/>
                      <a:r>
                        <a:rPr lang="de-DE" sz="1050" b="1"/>
                        <a:t>Eingesetzte(s) KI-System(e)</a:t>
                      </a:r>
                    </a:p>
                  </a:txBody>
                  <a:tcPr marL="41295" marR="41295" marT="20648" marB="20648" anchor="ctr"/>
                </a:tc>
                <a:tc>
                  <a:txBody>
                    <a:bodyPr/>
                    <a:lstStyle/>
                    <a:p>
                      <a:pPr algn="ctr"/>
                      <a:r>
                        <a:rPr lang="de-DE" sz="1050" b="1" dirty="0"/>
                        <a:t>Beschreibung der Verwendungsweise</a:t>
                      </a:r>
                    </a:p>
                  </a:txBody>
                  <a:tcPr marL="41295" marR="41295" marT="20648" marB="20648" anchor="ctr"/>
                </a:tc>
                <a:extLst>
                  <a:ext uri="{0D108BD9-81ED-4DB2-BD59-A6C34878D82A}">
                    <a16:rowId xmlns:a16="http://schemas.microsoft.com/office/drawing/2014/main" val="3676572662"/>
                  </a:ext>
                </a:extLst>
              </a:tr>
              <a:tr h="529939">
                <a:tc>
                  <a:txBody>
                    <a:bodyPr/>
                    <a:lstStyle/>
                    <a:p>
                      <a:pPr algn="l"/>
                      <a:r>
                        <a:rPr lang="de-DE" sz="1050" dirty="0"/>
                        <a:t>Strukturvorschlag für die </a:t>
                      </a:r>
                      <a:r>
                        <a:rPr lang="de-DE" sz="1050" dirty="0" err="1"/>
                        <a:t>Slides</a:t>
                      </a:r>
                      <a:endParaRPr lang="de-DE" sz="1050" dirty="0"/>
                    </a:p>
                  </a:txBody>
                  <a:tcPr marL="41295" marR="41295" marT="20648" marB="20648" anchor="ctr"/>
                </a:tc>
                <a:tc>
                  <a:txBody>
                    <a:bodyPr/>
                    <a:lstStyle/>
                    <a:p>
                      <a:pPr algn="ctr"/>
                      <a:r>
                        <a:rPr lang="de-DE" sz="1050" dirty="0"/>
                        <a:t>ChatGPT-3.5</a:t>
                      </a:r>
                    </a:p>
                  </a:txBody>
                  <a:tcPr marL="41295" marR="41295" marT="20648" marB="20648" anchor="ctr"/>
                </a:tc>
                <a:tc>
                  <a:txBody>
                    <a:bodyPr/>
                    <a:lstStyle/>
                    <a:p>
                      <a:pPr algn="l"/>
                      <a:r>
                        <a:rPr lang="de-DE" sz="1050"/>
                        <a:t>Erste Erstellung einer logischen Struktur für das Folienset</a:t>
                      </a:r>
                    </a:p>
                  </a:txBody>
                  <a:tcPr marL="41295" marR="41295" marT="20648" marB="20648" anchor="ctr"/>
                </a:tc>
                <a:extLst>
                  <a:ext uri="{0D108BD9-81ED-4DB2-BD59-A6C34878D82A}">
                    <a16:rowId xmlns:a16="http://schemas.microsoft.com/office/drawing/2014/main" val="3951820957"/>
                  </a:ext>
                </a:extLst>
              </a:tr>
              <a:tr h="688920">
                <a:tc>
                  <a:txBody>
                    <a:bodyPr/>
                    <a:lstStyle/>
                    <a:p>
                      <a:pPr algn="l"/>
                      <a:r>
                        <a:rPr lang="de-DE" sz="1050"/>
                        <a:t>Inhaltsgenerierung &amp; Brainstorming</a:t>
                      </a:r>
                    </a:p>
                  </a:txBody>
                  <a:tcPr marL="41295" marR="41295" marT="20648" marB="20648" anchor="ctr"/>
                </a:tc>
                <a:tc>
                  <a:txBody>
                    <a:bodyPr/>
                    <a:lstStyle/>
                    <a:p>
                      <a:pPr algn="ctr"/>
                      <a:r>
                        <a:rPr lang="de-DE" sz="1050"/>
                        <a:t>ChatGPT-3.5</a:t>
                      </a:r>
                    </a:p>
                  </a:txBody>
                  <a:tcPr marL="41295" marR="41295" marT="20648" marB="20648" anchor="ctr"/>
                </a:tc>
                <a:tc>
                  <a:txBody>
                    <a:bodyPr/>
                    <a:lstStyle/>
                    <a:p>
                      <a:pPr algn="l"/>
                      <a:r>
                        <a:rPr lang="de-DE" sz="1050"/>
                        <a:t>Entwicklung der inhaltlichen Kernelemente und thematische Gliederung</a:t>
                      </a:r>
                    </a:p>
                  </a:txBody>
                  <a:tcPr marL="41295" marR="41295" marT="20648" marB="20648" anchor="ctr"/>
                </a:tc>
                <a:extLst>
                  <a:ext uri="{0D108BD9-81ED-4DB2-BD59-A6C34878D82A}">
                    <a16:rowId xmlns:a16="http://schemas.microsoft.com/office/drawing/2014/main" val="263284202"/>
                  </a:ext>
                </a:extLst>
              </a:tr>
              <a:tr h="688920">
                <a:tc>
                  <a:txBody>
                    <a:bodyPr/>
                    <a:lstStyle/>
                    <a:p>
                      <a:pPr algn="l"/>
                      <a:r>
                        <a:rPr lang="de-DE" sz="1050"/>
                        <a:t>Integration menschlicher Inhalte</a:t>
                      </a:r>
                    </a:p>
                  </a:txBody>
                  <a:tcPr marL="41295" marR="41295" marT="20648" marB="20648" anchor="ctr"/>
                </a:tc>
                <a:tc>
                  <a:txBody>
                    <a:bodyPr/>
                    <a:lstStyle/>
                    <a:p>
                      <a:pPr algn="ctr"/>
                      <a:r>
                        <a:rPr lang="de-DE" sz="1050" dirty="0"/>
                        <a:t>ChatGPT-3.5 &amp; Menschliche Beiträge</a:t>
                      </a:r>
                    </a:p>
                  </a:txBody>
                  <a:tcPr marL="41295" marR="41295" marT="20648" marB="20648" anchor="ctr"/>
                </a:tc>
                <a:tc>
                  <a:txBody>
                    <a:bodyPr/>
                    <a:lstStyle/>
                    <a:p>
                      <a:pPr algn="l"/>
                      <a:r>
                        <a:rPr lang="de-DE" sz="1050"/>
                        <a:t>Hilfswissenschaftler David Bechler lieferte Inhaltsvorlagen als Referenzen</a:t>
                      </a:r>
                    </a:p>
                  </a:txBody>
                  <a:tcPr marL="41295" marR="41295" marT="20648" marB="20648" anchor="ctr"/>
                </a:tc>
                <a:extLst>
                  <a:ext uri="{0D108BD9-81ED-4DB2-BD59-A6C34878D82A}">
                    <a16:rowId xmlns:a16="http://schemas.microsoft.com/office/drawing/2014/main" val="4250542296"/>
                  </a:ext>
                </a:extLst>
              </a:tr>
              <a:tr h="688920">
                <a:tc>
                  <a:txBody>
                    <a:bodyPr/>
                    <a:lstStyle/>
                    <a:p>
                      <a:pPr algn="l"/>
                      <a:r>
                        <a:rPr lang="de-DE" sz="1050" dirty="0"/>
                        <a:t>Überarbeitung &amp; Anpassung für </a:t>
                      </a:r>
                      <a:r>
                        <a:rPr lang="de-DE" sz="1050" dirty="0" smtClean="0"/>
                        <a:t>SS 25</a:t>
                      </a:r>
                      <a:endParaRPr lang="de-DE" sz="1050" dirty="0"/>
                    </a:p>
                  </a:txBody>
                  <a:tcPr marL="41295" marR="41295" marT="20648" marB="20648" anchor="ctr"/>
                </a:tc>
                <a:tc>
                  <a:txBody>
                    <a:bodyPr/>
                    <a:lstStyle/>
                    <a:p>
                      <a:pPr algn="ctr"/>
                      <a:r>
                        <a:rPr lang="de-DE" sz="1050" dirty="0"/>
                        <a:t>ChatGPT-4o</a:t>
                      </a:r>
                    </a:p>
                  </a:txBody>
                  <a:tcPr marL="41295" marR="41295" marT="20648" marB="20648" anchor="ctr"/>
                </a:tc>
                <a:tc>
                  <a:txBody>
                    <a:bodyPr/>
                    <a:lstStyle/>
                    <a:p>
                      <a:pPr algn="l"/>
                      <a:r>
                        <a:rPr lang="de-DE" sz="1050" dirty="0"/>
                        <a:t>Aktualisierung und Verfeinerung der Inhalte für das </a:t>
                      </a:r>
                      <a:r>
                        <a:rPr lang="de-DE" sz="1050" dirty="0" smtClean="0"/>
                        <a:t>Sommersemester 25</a:t>
                      </a:r>
                      <a:endParaRPr lang="de-DE" sz="1050" dirty="0"/>
                    </a:p>
                  </a:txBody>
                  <a:tcPr marL="41295" marR="41295" marT="20648" marB="20648" anchor="ctr"/>
                </a:tc>
                <a:extLst>
                  <a:ext uri="{0D108BD9-81ED-4DB2-BD59-A6C34878D82A}">
                    <a16:rowId xmlns:a16="http://schemas.microsoft.com/office/drawing/2014/main" val="548986310"/>
                  </a:ext>
                </a:extLst>
              </a:tr>
              <a:tr h="529939">
                <a:tc>
                  <a:txBody>
                    <a:bodyPr/>
                    <a:lstStyle/>
                    <a:p>
                      <a:pPr algn="l"/>
                      <a:r>
                        <a:rPr lang="de-DE" sz="1050" dirty="0"/>
                        <a:t>Wording &amp; sprachliche Feinabstimmung</a:t>
                      </a:r>
                    </a:p>
                  </a:txBody>
                  <a:tcPr marL="41295" marR="41295" marT="20648" marB="20648" anchor="ctr"/>
                </a:tc>
                <a:tc>
                  <a:txBody>
                    <a:bodyPr/>
                    <a:lstStyle/>
                    <a:p>
                      <a:pPr algn="ctr"/>
                      <a:r>
                        <a:rPr lang="de-DE" sz="1050" dirty="0"/>
                        <a:t>ChatGPT-4o</a:t>
                      </a:r>
                    </a:p>
                  </a:txBody>
                  <a:tcPr marL="41295" marR="41295" marT="20648" marB="20648" anchor="ctr"/>
                </a:tc>
                <a:tc>
                  <a:txBody>
                    <a:bodyPr/>
                    <a:lstStyle/>
                    <a:p>
                      <a:pPr algn="l"/>
                      <a:r>
                        <a:rPr lang="de-DE" sz="1050" dirty="0"/>
                        <a:t>Anpassung von Formulierungen nach präzisen Anweisungen</a:t>
                      </a:r>
                    </a:p>
                  </a:txBody>
                  <a:tcPr marL="41295" marR="41295" marT="20648" marB="20648" anchor="ctr"/>
                </a:tc>
                <a:extLst>
                  <a:ext uri="{0D108BD9-81ED-4DB2-BD59-A6C34878D82A}">
                    <a16:rowId xmlns:a16="http://schemas.microsoft.com/office/drawing/2014/main" val="191424512"/>
                  </a:ext>
                </a:extLst>
              </a:tr>
            </a:tbl>
          </a:graphicData>
        </a:graphic>
      </p:graphicFrame>
    </p:spTree>
    <p:extLst>
      <p:ext uri="{BB962C8B-B14F-4D97-AF65-F5344CB8AC3E}">
        <p14:creationId xmlns:p14="http://schemas.microsoft.com/office/powerpoint/2010/main" val="1185134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EEFD2B-892B-40D6-0B65-E91D2E6D6AD1}"/>
              </a:ext>
            </a:extLst>
          </p:cNvPr>
          <p:cNvSpPr>
            <a:spLocks noGrp="1"/>
          </p:cNvSpPr>
          <p:nvPr>
            <p:ph type="title"/>
          </p:nvPr>
        </p:nvSpPr>
        <p:spPr>
          <a:xfrm>
            <a:off x="1763688" y="555526"/>
            <a:ext cx="6571105" cy="503882"/>
          </a:xfrm>
        </p:spPr>
        <p:txBody>
          <a:bodyPr/>
          <a:lstStyle/>
          <a:p>
            <a:pPr algn="ctr"/>
            <a:r>
              <a:rPr lang="de-DE" sz="2400" dirty="0"/>
              <a:t>Prinzipien des wissenschaftlichen Schreibens</a:t>
            </a:r>
          </a:p>
        </p:txBody>
      </p:sp>
      <p:sp>
        <p:nvSpPr>
          <p:cNvPr id="3" name="Textplatzhalter 2">
            <a:extLst>
              <a:ext uri="{FF2B5EF4-FFF2-40B4-BE49-F238E27FC236}">
                <a16:creationId xmlns:a16="http://schemas.microsoft.com/office/drawing/2014/main" id="{7A88B827-3972-CBF0-FC27-D0ABB2D7C3F1}"/>
              </a:ext>
            </a:extLst>
          </p:cNvPr>
          <p:cNvSpPr>
            <a:spLocks noGrp="1"/>
          </p:cNvSpPr>
          <p:nvPr>
            <p:ph type="body" sz="quarter" idx="14"/>
          </p:nvPr>
        </p:nvSpPr>
        <p:spPr>
          <a:xfrm>
            <a:off x="0" y="1059408"/>
            <a:ext cx="9143999" cy="4084092"/>
          </a:xfrm>
        </p:spPr>
        <p:txBody>
          <a:bodyPr>
            <a:normAutofit/>
          </a:bodyPr>
          <a:lstStyle/>
          <a:p>
            <a:pPr>
              <a:spcBef>
                <a:spcPts val="1200"/>
              </a:spcBef>
              <a:spcAft>
                <a:spcPts val="600"/>
              </a:spcAft>
            </a:pPr>
            <a:r>
              <a:rPr lang="de-DE" sz="1400" u="sng" dirty="0"/>
              <a:t>Klarheit &amp; Verständlichkeit</a:t>
            </a:r>
            <a:r>
              <a:rPr lang="de-DE" sz="1400" dirty="0"/>
              <a:t>: 	Kurze, prägnante Sätze nutzen; Komplexität reduzieren.</a:t>
            </a:r>
          </a:p>
          <a:p>
            <a:pPr>
              <a:spcBef>
                <a:spcPts val="1200"/>
              </a:spcBef>
              <a:spcAft>
                <a:spcPts val="600"/>
              </a:spcAft>
            </a:pPr>
            <a:r>
              <a:rPr lang="de-DE" sz="1400" u="sng" dirty="0"/>
              <a:t>Struktur</a:t>
            </a:r>
            <a:r>
              <a:rPr lang="de-DE" sz="1400" dirty="0"/>
              <a:t>: 				Aktivsätze bevorzugen, Nominalstil minimieren (z.B. </a:t>
            </a:r>
            <a:r>
              <a:rPr lang="de-DE" sz="1400" dirty="0" smtClean="0"/>
              <a:t>„verallgemeinern</a:t>
            </a:r>
            <a:r>
              <a:rPr lang="de-DE" sz="1400" dirty="0"/>
              <a:t>" statt 							"Verallgemeinerung darstellen").</a:t>
            </a:r>
          </a:p>
          <a:p>
            <a:pPr>
              <a:spcBef>
                <a:spcPts val="1200"/>
              </a:spcBef>
              <a:spcAft>
                <a:spcPts val="600"/>
              </a:spcAft>
            </a:pPr>
            <a:r>
              <a:rPr lang="de-DE" sz="1400" u="sng" dirty="0"/>
              <a:t>Neutralität</a:t>
            </a:r>
            <a:r>
              <a:rPr lang="de-DE" sz="1400" dirty="0"/>
              <a:t>: 				Objektive Sprache wahren; subjektive Meinungen klar kennzeichnen.</a:t>
            </a:r>
          </a:p>
          <a:p>
            <a:pPr>
              <a:spcBef>
                <a:spcPts val="1200"/>
              </a:spcBef>
              <a:spcAft>
                <a:spcPts val="600"/>
              </a:spcAft>
            </a:pPr>
            <a:r>
              <a:rPr lang="de-DE" sz="1400" u="sng" dirty="0"/>
              <a:t>Konsistenz</a:t>
            </a:r>
            <a:r>
              <a:rPr lang="de-DE" sz="1400" dirty="0"/>
              <a:t>: 				Einheitliche Terminologie verwenden; Abkürzungen einmalig erklären.</a:t>
            </a:r>
          </a:p>
          <a:p>
            <a:pPr>
              <a:spcBef>
                <a:spcPts val="1200"/>
              </a:spcBef>
              <a:spcAft>
                <a:spcPts val="600"/>
              </a:spcAft>
            </a:pPr>
            <a:r>
              <a:rPr lang="de-DE" sz="1400" u="sng" dirty="0"/>
              <a:t>Sachlichkeit</a:t>
            </a:r>
            <a:r>
              <a:rPr lang="de-DE" sz="1400" dirty="0"/>
              <a:t>: 			Informellen Stil, inklusive Humor und Ironie, vermeiden.</a:t>
            </a:r>
          </a:p>
          <a:p>
            <a:pPr>
              <a:spcBef>
                <a:spcPts val="1200"/>
              </a:spcBef>
              <a:spcAft>
                <a:spcPts val="600"/>
              </a:spcAft>
            </a:pPr>
            <a:r>
              <a:rPr lang="de-DE" sz="1400" u="sng" dirty="0"/>
              <a:t>Quellenangabe</a:t>
            </a:r>
            <a:r>
              <a:rPr lang="de-DE" sz="1400" dirty="0"/>
              <a:t>: 			Direkte und indirekte Zitate korrekt kenntlich machen, um die Integrität zu wahren.</a:t>
            </a:r>
          </a:p>
          <a:p>
            <a:pPr>
              <a:spcBef>
                <a:spcPts val="1200"/>
              </a:spcBef>
              <a:spcAft>
                <a:spcPts val="600"/>
              </a:spcAft>
            </a:pPr>
            <a:r>
              <a:rPr lang="de-DE" sz="1400" u="sng" dirty="0"/>
              <a:t>KI für Revisionsprozesse</a:t>
            </a:r>
            <a:r>
              <a:rPr lang="de-DE" sz="1400" dirty="0"/>
              <a:t>: 		Empfehlungen Tools wie </a:t>
            </a:r>
            <a:r>
              <a:rPr lang="de-DE" sz="1400" dirty="0" err="1">
                <a:solidFill>
                  <a:srgbClr val="7030A0"/>
                </a:solidFill>
              </a:rPr>
              <a:t>Grammarly</a:t>
            </a:r>
            <a:r>
              <a:rPr lang="de-DE" sz="1400" dirty="0"/>
              <a:t> oder </a:t>
            </a:r>
            <a:r>
              <a:rPr lang="de-DE" sz="1400" dirty="0">
                <a:solidFill>
                  <a:srgbClr val="7030A0"/>
                </a:solidFill>
              </a:rPr>
              <a:t>Hemingway</a:t>
            </a:r>
            <a:r>
              <a:rPr lang="de-DE" sz="1400" dirty="0"/>
              <a:t> zur Stil- und Grammatikprüfung.</a:t>
            </a:r>
          </a:p>
        </p:txBody>
      </p:sp>
      <p:sp>
        <p:nvSpPr>
          <p:cNvPr id="4" name="Foliennummernplatzhalter 3"/>
          <p:cNvSpPr>
            <a:spLocks noGrp="1"/>
          </p:cNvSpPr>
          <p:nvPr>
            <p:ph type="sldNum" sz="quarter" idx="17"/>
          </p:nvPr>
        </p:nvSpPr>
        <p:spPr/>
        <p:txBody>
          <a:bodyPr/>
          <a:lstStyle/>
          <a:p>
            <a:fld id="{3E01A2B2-10AD-754B-9B4C-E5B6FED423D0}" type="slidenum">
              <a:rPr lang="de-DE" smtClean="0"/>
              <a:pPr/>
              <a:t>2</a:t>
            </a:fld>
            <a:endParaRPr lang="de-DE" dirty="0"/>
          </a:p>
        </p:txBody>
      </p:sp>
      <p:sp>
        <p:nvSpPr>
          <p:cNvPr id="5" name="Textfeld 4"/>
          <p:cNvSpPr txBox="1"/>
          <p:nvPr/>
        </p:nvSpPr>
        <p:spPr>
          <a:xfrm>
            <a:off x="0" y="4587974"/>
            <a:ext cx="3452355" cy="461665"/>
          </a:xfrm>
          <a:prstGeom prst="rect">
            <a:avLst/>
          </a:prstGeom>
          <a:noFill/>
        </p:spPr>
        <p:txBody>
          <a:bodyPr wrap="none" rtlCol="0">
            <a:spAutoFit/>
          </a:bodyPr>
          <a:lstStyle/>
          <a:p>
            <a:r>
              <a:rPr lang="de-DE" sz="1200" dirty="0"/>
              <a:t>"</a:t>
            </a:r>
            <a:r>
              <a:rPr lang="de-DE" sz="1200" i="1" dirty="0">
                <a:solidFill>
                  <a:srgbClr val="0070C0"/>
                </a:solidFill>
              </a:rPr>
              <a:t>Die Einfachheit ist die letzte Stufe der Vollendung.</a:t>
            </a:r>
            <a:r>
              <a:rPr lang="de-DE" sz="1200" dirty="0"/>
              <a:t>" </a:t>
            </a:r>
          </a:p>
          <a:p>
            <a:r>
              <a:rPr lang="de-DE" sz="1200" dirty="0"/>
              <a:t>– Leonardo da </a:t>
            </a:r>
            <a:r>
              <a:rPr lang="de-DE" sz="1200" dirty="0" smtClean="0"/>
              <a:t>Vinci</a:t>
            </a:r>
            <a:endParaRPr lang="de-DE" sz="1200" dirty="0"/>
          </a:p>
        </p:txBody>
      </p:sp>
    </p:spTree>
    <p:extLst>
      <p:ext uri="{BB962C8B-B14F-4D97-AF65-F5344CB8AC3E}">
        <p14:creationId xmlns:p14="http://schemas.microsoft.com/office/powerpoint/2010/main" val="23342710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6CED10-1909-FF80-C728-0CB8DA2A211E}"/>
              </a:ext>
            </a:extLst>
          </p:cNvPr>
          <p:cNvSpPr>
            <a:spLocks noGrp="1"/>
          </p:cNvSpPr>
          <p:nvPr>
            <p:ph type="title"/>
          </p:nvPr>
        </p:nvSpPr>
        <p:spPr>
          <a:xfrm>
            <a:off x="1475656" y="699542"/>
            <a:ext cx="7668343" cy="503882"/>
          </a:xfrm>
        </p:spPr>
        <p:txBody>
          <a:bodyPr/>
          <a:lstStyle/>
          <a:p>
            <a:pPr algn="ctr"/>
            <a:r>
              <a:rPr lang="de-DE" sz="2000" dirty="0"/>
              <a:t>Sprache in wissenschaftlicher Hausarbeit: Klarheit und Präzision</a:t>
            </a:r>
          </a:p>
        </p:txBody>
      </p:sp>
      <p:sp>
        <p:nvSpPr>
          <p:cNvPr id="3" name="Textplatzhalter 2">
            <a:extLst>
              <a:ext uri="{FF2B5EF4-FFF2-40B4-BE49-F238E27FC236}">
                <a16:creationId xmlns:a16="http://schemas.microsoft.com/office/drawing/2014/main" id="{F9DC0C03-20E5-861A-2B69-03726C84CCE1}"/>
              </a:ext>
            </a:extLst>
          </p:cNvPr>
          <p:cNvSpPr>
            <a:spLocks noGrp="1"/>
          </p:cNvSpPr>
          <p:nvPr>
            <p:ph type="body" sz="quarter" idx="14"/>
          </p:nvPr>
        </p:nvSpPr>
        <p:spPr>
          <a:xfrm>
            <a:off x="0" y="1059581"/>
            <a:ext cx="9143999" cy="4069507"/>
          </a:xfrm>
        </p:spPr>
        <p:txBody>
          <a:bodyPr>
            <a:normAutofit fontScale="92500" lnSpcReduction="20000"/>
          </a:bodyPr>
          <a:lstStyle/>
          <a:p>
            <a:r>
              <a:rPr lang="de-DE" sz="1400" u="sng" dirty="0" smtClean="0"/>
              <a:t>Präzise </a:t>
            </a:r>
            <a:r>
              <a:rPr lang="de-DE" sz="1400" u="sng" dirty="0"/>
              <a:t>Ausdrucksweise statt vager Formulierungen</a:t>
            </a:r>
            <a:r>
              <a:rPr lang="de-DE" sz="1400" dirty="0" smtClean="0"/>
              <a:t>:</a:t>
            </a:r>
            <a:endParaRPr lang="de-DE" sz="1400" dirty="0"/>
          </a:p>
          <a:p>
            <a:pPr marL="342900" indent="-342900">
              <a:buFont typeface="Courier New" panose="02070309020205020404" pitchFamily="49" charset="0"/>
              <a:buChar char="o"/>
            </a:pPr>
            <a:r>
              <a:rPr lang="de-DE" sz="1400" dirty="0">
                <a:solidFill>
                  <a:srgbClr val="00B050"/>
                </a:solidFill>
              </a:rPr>
              <a:t>Gut</a:t>
            </a:r>
            <a:r>
              <a:rPr lang="de-DE" sz="1400" dirty="0"/>
              <a:t>: 		„Signifikante Korrelation zwischen Variable A und B nachgewiesen.“</a:t>
            </a:r>
          </a:p>
          <a:p>
            <a:pPr marL="342900" indent="-342900">
              <a:buFont typeface="Courier New" panose="02070309020205020404" pitchFamily="49" charset="0"/>
              <a:buChar char="o"/>
            </a:pPr>
            <a:r>
              <a:rPr lang="de-DE" sz="1400" dirty="0">
                <a:solidFill>
                  <a:srgbClr val="FF0000"/>
                </a:solidFill>
              </a:rPr>
              <a:t>Weniger gut</a:t>
            </a:r>
            <a:r>
              <a:rPr lang="de-DE" sz="1400" dirty="0"/>
              <a:t>: 	„A und B scheinen </a:t>
            </a:r>
            <a:r>
              <a:rPr lang="de-DE" sz="1400" dirty="0" smtClean="0"/>
              <a:t>zusammenzuhängen</a:t>
            </a:r>
            <a:r>
              <a:rPr lang="de-DE" sz="1400" dirty="0"/>
              <a:t>.“</a:t>
            </a:r>
          </a:p>
          <a:p>
            <a:pPr marL="342900" indent="-342900">
              <a:buFont typeface="Courier New" panose="02070309020205020404" pitchFamily="49" charset="0"/>
              <a:buChar char="o"/>
            </a:pPr>
            <a:endParaRPr lang="de-DE" sz="600" dirty="0"/>
          </a:p>
          <a:p>
            <a:r>
              <a:rPr lang="de-DE" sz="1400" u="sng" dirty="0"/>
              <a:t>Klare Hypothesendarstellung</a:t>
            </a:r>
            <a:r>
              <a:rPr lang="de-DE" sz="1400" dirty="0"/>
              <a:t>:</a:t>
            </a:r>
          </a:p>
          <a:p>
            <a:pPr marL="342900" indent="-342900">
              <a:buFont typeface="Courier New" panose="02070309020205020404" pitchFamily="49" charset="0"/>
              <a:buChar char="o"/>
            </a:pPr>
            <a:r>
              <a:rPr lang="de-DE" sz="1400" dirty="0">
                <a:solidFill>
                  <a:srgbClr val="00B050"/>
                </a:solidFill>
              </a:rPr>
              <a:t>Gut</a:t>
            </a:r>
            <a:r>
              <a:rPr lang="de-DE" sz="1400" dirty="0"/>
              <a:t>: 		„Hypothese X durch Datenanalyse widerlegt.“</a:t>
            </a:r>
          </a:p>
          <a:p>
            <a:pPr marL="342900" indent="-342900">
              <a:buFont typeface="Courier New" panose="02070309020205020404" pitchFamily="49" charset="0"/>
              <a:buChar char="o"/>
            </a:pPr>
            <a:r>
              <a:rPr lang="de-DE" sz="1400" dirty="0">
                <a:solidFill>
                  <a:srgbClr val="FF0000"/>
                </a:solidFill>
              </a:rPr>
              <a:t>Weniger gut</a:t>
            </a:r>
            <a:r>
              <a:rPr lang="de-DE" sz="1400" dirty="0"/>
              <a:t>: 	„Die Datenanalyse konnte Hypothese X </a:t>
            </a:r>
            <a:r>
              <a:rPr lang="de-DE" sz="1400" dirty="0" smtClean="0"/>
              <a:t>untersuchen.“</a:t>
            </a:r>
            <a:endParaRPr lang="de-DE" sz="1400" dirty="0"/>
          </a:p>
          <a:p>
            <a:pPr marL="342900" indent="-342900">
              <a:buFont typeface="Courier New" panose="02070309020205020404" pitchFamily="49" charset="0"/>
              <a:buChar char="o"/>
            </a:pPr>
            <a:endParaRPr lang="de-DE" sz="600" dirty="0"/>
          </a:p>
          <a:p>
            <a:r>
              <a:rPr lang="de-DE" sz="1400" u="sng" dirty="0" smtClean="0"/>
              <a:t>Verzicht auf </a:t>
            </a:r>
            <a:r>
              <a:rPr lang="de-DE" sz="1400" u="sng" dirty="0"/>
              <a:t>subjektive Sprache</a:t>
            </a:r>
            <a:r>
              <a:rPr lang="de-DE" sz="1400" dirty="0" smtClean="0"/>
              <a:t>:</a:t>
            </a:r>
            <a:endParaRPr lang="de-DE" sz="1400" dirty="0"/>
          </a:p>
          <a:p>
            <a:pPr marL="342900" indent="-342900">
              <a:buFont typeface="Courier New" panose="02070309020205020404" pitchFamily="49" charset="0"/>
              <a:buChar char="o"/>
            </a:pPr>
            <a:r>
              <a:rPr lang="de-DE" sz="1400" dirty="0">
                <a:solidFill>
                  <a:srgbClr val="00B050"/>
                </a:solidFill>
              </a:rPr>
              <a:t>Gut</a:t>
            </a:r>
            <a:r>
              <a:rPr lang="de-DE" sz="1400" dirty="0"/>
              <a:t>: 		„Theorie durch </a:t>
            </a:r>
            <a:r>
              <a:rPr lang="de-DE" sz="1400" dirty="0" smtClean="0"/>
              <a:t>Nachweise XYZ </a:t>
            </a:r>
            <a:r>
              <a:rPr lang="de-DE" sz="1400" dirty="0"/>
              <a:t>gestützt.“</a:t>
            </a:r>
          </a:p>
          <a:p>
            <a:pPr marL="342900" indent="-342900">
              <a:buFont typeface="Courier New" panose="02070309020205020404" pitchFamily="49" charset="0"/>
              <a:buChar char="o"/>
            </a:pPr>
            <a:r>
              <a:rPr lang="de-DE" sz="1400" dirty="0">
                <a:solidFill>
                  <a:srgbClr val="FF0000"/>
                </a:solidFill>
              </a:rPr>
              <a:t>Weniger gut</a:t>
            </a:r>
            <a:r>
              <a:rPr lang="de-DE" sz="1400" dirty="0"/>
              <a:t>: 	„Theorie scheint wahr, basierend auf gelesenen Artikeln.“</a:t>
            </a:r>
          </a:p>
          <a:p>
            <a:pPr marL="342900" indent="-342900">
              <a:buFont typeface="Courier New" panose="02070309020205020404" pitchFamily="49" charset="0"/>
              <a:buChar char="o"/>
            </a:pPr>
            <a:endParaRPr lang="de-DE" sz="600" dirty="0"/>
          </a:p>
          <a:p>
            <a:r>
              <a:rPr lang="de-DE" sz="1400" u="sng" dirty="0"/>
              <a:t>Evidenzbasierte Argumentation</a:t>
            </a:r>
            <a:r>
              <a:rPr lang="de-DE" sz="1400" dirty="0"/>
              <a:t>:</a:t>
            </a:r>
          </a:p>
          <a:p>
            <a:pPr marL="342900" indent="-342900">
              <a:buFont typeface="Courier New" panose="02070309020205020404" pitchFamily="49" charset="0"/>
              <a:buChar char="o"/>
            </a:pPr>
            <a:r>
              <a:rPr lang="de-DE" sz="1400" dirty="0">
                <a:solidFill>
                  <a:srgbClr val="00B050"/>
                </a:solidFill>
              </a:rPr>
              <a:t>Gut</a:t>
            </a:r>
            <a:r>
              <a:rPr lang="de-DE" sz="1400" dirty="0"/>
              <a:t>: 		„Die Arbeiten A, B, C zeigen empirisch, dass </a:t>
            </a:r>
            <a:r>
              <a:rPr lang="de-DE" sz="1400" dirty="0" smtClean="0"/>
              <a:t>…“</a:t>
            </a:r>
            <a:endParaRPr lang="de-DE" sz="1400" dirty="0"/>
          </a:p>
          <a:p>
            <a:pPr marL="342900" indent="-342900">
              <a:buFont typeface="Courier New" panose="02070309020205020404" pitchFamily="49" charset="0"/>
              <a:buChar char="o"/>
            </a:pPr>
            <a:r>
              <a:rPr lang="de-DE" sz="1400" dirty="0">
                <a:solidFill>
                  <a:srgbClr val="FF0000"/>
                </a:solidFill>
              </a:rPr>
              <a:t>Weniger gut</a:t>
            </a:r>
            <a:r>
              <a:rPr lang="de-DE" sz="1400" dirty="0"/>
              <a:t>: 	</a:t>
            </a:r>
            <a:r>
              <a:rPr lang="de-DE" sz="1400" dirty="0" smtClean="0"/>
              <a:t>„</a:t>
            </a:r>
            <a:r>
              <a:rPr lang="de-DE" sz="1400" dirty="0"/>
              <a:t>Es ist allgemein </a:t>
            </a:r>
            <a:r>
              <a:rPr lang="de-DE" sz="1400" dirty="0" smtClean="0"/>
              <a:t>bekannt, dass …“</a:t>
            </a:r>
            <a:endParaRPr lang="de-DE" sz="1400" dirty="0"/>
          </a:p>
          <a:p>
            <a:pPr marL="342900" indent="-342900">
              <a:buFont typeface="Courier New" panose="02070309020205020404" pitchFamily="49" charset="0"/>
              <a:buChar char="o"/>
            </a:pPr>
            <a:endParaRPr lang="de-DE" sz="600" dirty="0"/>
          </a:p>
          <a:p>
            <a:r>
              <a:rPr lang="de-DE" sz="1400" u="sng" dirty="0"/>
              <a:t>Klarheit in der Ergebnispräsentation</a:t>
            </a:r>
            <a:r>
              <a:rPr lang="de-DE" sz="1400" dirty="0"/>
              <a:t>:</a:t>
            </a:r>
          </a:p>
          <a:p>
            <a:pPr marL="342900" indent="-342900">
              <a:buFont typeface="Courier New" panose="02070309020205020404" pitchFamily="49" charset="0"/>
              <a:buChar char="o"/>
            </a:pPr>
            <a:r>
              <a:rPr lang="de-DE" sz="1400" dirty="0">
                <a:solidFill>
                  <a:srgbClr val="00B050"/>
                </a:solidFill>
              </a:rPr>
              <a:t>Gut</a:t>
            </a:r>
            <a:r>
              <a:rPr lang="de-DE" sz="1400" dirty="0"/>
              <a:t>: 		„Hypothesen A und B können durch Daten gestützt werden, Aussage C </a:t>
            </a:r>
            <a:r>
              <a:rPr lang="de-DE" sz="1400" dirty="0" smtClean="0"/>
              <a:t>nicht.“</a:t>
            </a:r>
            <a:endParaRPr lang="de-DE" sz="1400" dirty="0"/>
          </a:p>
          <a:p>
            <a:pPr marL="342900" indent="-342900">
              <a:buFont typeface="Courier New" panose="02070309020205020404" pitchFamily="49" charset="0"/>
              <a:buChar char="o"/>
            </a:pPr>
            <a:r>
              <a:rPr lang="de-DE" sz="1400" dirty="0">
                <a:solidFill>
                  <a:srgbClr val="FF0000"/>
                </a:solidFill>
              </a:rPr>
              <a:t>Weniger gut</a:t>
            </a:r>
            <a:r>
              <a:rPr lang="de-DE" sz="1400" dirty="0"/>
              <a:t>: 	„Insgesamt werden die Hypothesen durch die Ergebnisse mehr oder weniger untermauert</a:t>
            </a:r>
            <a:r>
              <a:rPr lang="de-DE" sz="1400" dirty="0" smtClean="0"/>
              <a:t>.“</a:t>
            </a:r>
            <a:endParaRPr lang="de-DE" sz="1400" dirty="0"/>
          </a:p>
          <a:p>
            <a:endParaRPr lang="de-DE" sz="1400" dirty="0"/>
          </a:p>
          <a:p>
            <a:pPr>
              <a:spcBef>
                <a:spcPts val="0"/>
              </a:spcBef>
            </a:pPr>
            <a:r>
              <a:rPr lang="de-DE" sz="1400" dirty="0"/>
              <a:t>„</a:t>
            </a:r>
            <a:r>
              <a:rPr lang="de-DE" sz="1400" i="1" dirty="0">
                <a:solidFill>
                  <a:srgbClr val="0070C0"/>
                </a:solidFill>
              </a:rPr>
              <a:t>Die Klarheit der Sprache ist oft ein Indikator für die Klarheit des Denkens.</a:t>
            </a:r>
            <a:r>
              <a:rPr lang="de-DE" sz="1400" dirty="0"/>
              <a:t>“</a:t>
            </a:r>
          </a:p>
          <a:p>
            <a:r>
              <a:rPr lang="de-DE" sz="1400" dirty="0"/>
              <a:t>- vermutlich Ludwig Wittgenstein / George Orwell</a:t>
            </a:r>
          </a:p>
        </p:txBody>
      </p:sp>
      <p:sp>
        <p:nvSpPr>
          <p:cNvPr id="4" name="Foliennummernplatzhalter 3"/>
          <p:cNvSpPr>
            <a:spLocks noGrp="1"/>
          </p:cNvSpPr>
          <p:nvPr>
            <p:ph type="sldNum" sz="quarter" idx="17"/>
          </p:nvPr>
        </p:nvSpPr>
        <p:spPr/>
        <p:txBody>
          <a:bodyPr/>
          <a:lstStyle/>
          <a:p>
            <a:fld id="{3E01A2B2-10AD-754B-9B4C-E5B6FED423D0}" type="slidenum">
              <a:rPr lang="de-DE" smtClean="0"/>
              <a:pPr/>
              <a:t>3</a:t>
            </a:fld>
            <a:endParaRPr lang="de-DE" dirty="0"/>
          </a:p>
        </p:txBody>
      </p:sp>
      <p:pic>
        <p:nvPicPr>
          <p:cNvPr id="5" name="Grafik 4"/>
          <p:cNvPicPr>
            <a:picLocks noChangeAspect="1"/>
          </p:cNvPicPr>
          <p:nvPr/>
        </p:nvPicPr>
        <p:blipFill>
          <a:blip r:embed="rId2"/>
          <a:stretch>
            <a:fillRect/>
          </a:stretch>
        </p:blipFill>
        <p:spPr>
          <a:xfrm>
            <a:off x="6966006" y="1117684"/>
            <a:ext cx="2174146" cy="2174146"/>
          </a:xfrm>
          <a:prstGeom prst="rect">
            <a:avLst/>
          </a:prstGeom>
          <a:ln>
            <a:noFill/>
          </a:ln>
          <a:effectLst>
            <a:softEdge rad="112500"/>
          </a:effectLst>
        </p:spPr>
      </p:pic>
      <p:sp>
        <p:nvSpPr>
          <p:cNvPr id="6" name="Textfeld 5">
            <a:extLst>
              <a:ext uri="{FF2B5EF4-FFF2-40B4-BE49-F238E27FC236}">
                <a16:creationId xmlns:a16="http://schemas.microsoft.com/office/drawing/2014/main" id="{E5C28CF2-AE77-3DF9-368B-1261A05AD3D8}"/>
              </a:ext>
            </a:extLst>
          </p:cNvPr>
          <p:cNvSpPr txBox="1"/>
          <p:nvPr/>
        </p:nvSpPr>
        <p:spPr>
          <a:xfrm>
            <a:off x="8826714" y="3234517"/>
            <a:ext cx="312906" cy="230832"/>
          </a:xfrm>
          <a:prstGeom prst="rect">
            <a:avLst/>
          </a:prstGeom>
          <a:noFill/>
        </p:spPr>
        <p:txBody>
          <a:bodyPr wrap="none" rtlCol="0">
            <a:spAutoFit/>
          </a:bodyPr>
          <a:lstStyle/>
          <a:p>
            <a:r>
              <a:rPr lang="de-DE" sz="900" dirty="0">
                <a:solidFill>
                  <a:srgbClr val="009CD1"/>
                </a:solidFill>
              </a:rPr>
              <a:t>[1]</a:t>
            </a:r>
          </a:p>
        </p:txBody>
      </p:sp>
    </p:spTree>
    <p:extLst>
      <p:ext uri="{BB962C8B-B14F-4D97-AF65-F5344CB8AC3E}">
        <p14:creationId xmlns:p14="http://schemas.microsoft.com/office/powerpoint/2010/main" val="382878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5CC87A3-DABC-4497-AF50-29782A4EFB43}"/>
              </a:ext>
            </a:extLst>
          </p:cNvPr>
          <p:cNvSpPr>
            <a:spLocks noGrp="1"/>
          </p:cNvSpPr>
          <p:nvPr>
            <p:ph type="title"/>
          </p:nvPr>
        </p:nvSpPr>
        <p:spPr>
          <a:xfrm>
            <a:off x="2159732" y="555526"/>
            <a:ext cx="4824536" cy="503882"/>
          </a:xfrm>
        </p:spPr>
        <p:txBody>
          <a:bodyPr/>
          <a:lstStyle/>
          <a:p>
            <a:r>
              <a:rPr lang="de-DE" sz="2400" dirty="0"/>
              <a:t>Überwindung von Schreibblockaden</a:t>
            </a:r>
          </a:p>
        </p:txBody>
      </p:sp>
      <p:sp>
        <p:nvSpPr>
          <p:cNvPr id="3" name="Textplatzhalter 2">
            <a:extLst>
              <a:ext uri="{FF2B5EF4-FFF2-40B4-BE49-F238E27FC236}">
                <a16:creationId xmlns:a16="http://schemas.microsoft.com/office/drawing/2014/main" id="{1E95028E-5FED-D46C-51D7-7B391763FD16}"/>
              </a:ext>
            </a:extLst>
          </p:cNvPr>
          <p:cNvSpPr>
            <a:spLocks noGrp="1"/>
          </p:cNvSpPr>
          <p:nvPr>
            <p:ph type="body" sz="quarter" idx="14"/>
          </p:nvPr>
        </p:nvSpPr>
        <p:spPr>
          <a:xfrm>
            <a:off x="0" y="1059408"/>
            <a:ext cx="9144000" cy="4069681"/>
          </a:xfrm>
        </p:spPr>
        <p:txBody>
          <a:bodyPr>
            <a:normAutofit lnSpcReduction="10000"/>
          </a:bodyPr>
          <a:lstStyle/>
          <a:p>
            <a:r>
              <a:rPr lang="de-DE" sz="1400" u="sng" dirty="0"/>
              <a:t>Strukturiertes Zeitmanagement</a:t>
            </a:r>
          </a:p>
          <a:p>
            <a:pPr marL="342900" indent="-342900">
              <a:buFont typeface="Courier New" panose="02070309020205020404" pitchFamily="49" charset="0"/>
              <a:buChar char="o"/>
            </a:pPr>
            <a:r>
              <a:rPr lang="de-DE" sz="1400" dirty="0"/>
              <a:t>Zeitfenster für Schreibsessions festlegen; ohne Unterbrechung schreiben.</a:t>
            </a:r>
          </a:p>
          <a:p>
            <a:pPr marL="342900" indent="-342900">
              <a:buFont typeface="Courier New" panose="02070309020205020404" pitchFamily="49" charset="0"/>
              <a:buChar char="o"/>
            </a:pPr>
            <a:r>
              <a:rPr lang="de-DE" sz="1400" dirty="0"/>
              <a:t>Tagesziele definieren, um kontinuierlichen Fortschritt zu sichern.</a:t>
            </a:r>
          </a:p>
          <a:p>
            <a:endParaRPr lang="de-DE" sz="500" dirty="0"/>
          </a:p>
          <a:p>
            <a:r>
              <a:rPr lang="de-DE" sz="1400" u="sng" dirty="0"/>
              <a:t>Reduktion von Ablenkungen</a:t>
            </a:r>
          </a:p>
          <a:p>
            <a:pPr marL="342900" indent="-342900">
              <a:buFont typeface="Courier New" panose="02070309020205020404" pitchFamily="49" charset="0"/>
              <a:buChar char="o"/>
            </a:pPr>
            <a:r>
              <a:rPr lang="de-DE" sz="1400" dirty="0"/>
              <a:t>Schreibumgebung optimieren: ruhig und ordentlich.</a:t>
            </a:r>
          </a:p>
          <a:p>
            <a:pPr marL="342900" indent="-342900">
              <a:buFont typeface="Courier New" panose="02070309020205020404" pitchFamily="49" charset="0"/>
              <a:buChar char="o"/>
            </a:pPr>
            <a:r>
              <a:rPr lang="de-DE" sz="1400" dirty="0"/>
              <a:t>Digital: Benachrichtigungen deaktivieren, Internet selektiv nutzen.</a:t>
            </a:r>
          </a:p>
          <a:p>
            <a:pPr marL="342900" indent="-342900">
              <a:buFont typeface="Courier New" panose="02070309020205020404" pitchFamily="49" charset="0"/>
              <a:buChar char="o"/>
            </a:pPr>
            <a:endParaRPr lang="de-DE" sz="500" dirty="0"/>
          </a:p>
          <a:p>
            <a:r>
              <a:rPr lang="de-DE" sz="1400" u="sng" dirty="0"/>
              <a:t>Akzeptanz und Umgang mit innerem Widerstand</a:t>
            </a:r>
          </a:p>
          <a:p>
            <a:pPr marL="342900" indent="-342900">
              <a:buFont typeface="Courier New" panose="02070309020205020404" pitchFamily="49" charset="0"/>
              <a:buChar char="o"/>
            </a:pPr>
            <a:r>
              <a:rPr lang="de-DE" sz="1400" dirty="0"/>
              <a:t>Negative Gedanken als normal anerkennen; den Fokus auf das Schreiben lenken.</a:t>
            </a:r>
          </a:p>
          <a:p>
            <a:pPr marL="342900" indent="-342900">
              <a:buFont typeface="Courier New" panose="02070309020205020404" pitchFamily="49" charset="0"/>
              <a:buChar char="o"/>
            </a:pPr>
            <a:r>
              <a:rPr lang="de-DE" sz="1400" dirty="0"/>
              <a:t>Schreibangst durch kurze, bewusste Pausen abbauen.</a:t>
            </a:r>
          </a:p>
          <a:p>
            <a:pPr marL="342900" indent="-342900">
              <a:buFont typeface="Courier New" panose="02070309020205020404" pitchFamily="49" charset="0"/>
              <a:buChar char="o"/>
            </a:pPr>
            <a:endParaRPr lang="de-DE" sz="500" u="sng" dirty="0"/>
          </a:p>
          <a:p>
            <a:r>
              <a:rPr lang="de-DE" sz="1400" u="sng" dirty="0"/>
              <a:t>Aufteilung in bearbeitbare Abschnitte</a:t>
            </a:r>
          </a:p>
          <a:p>
            <a:pPr marL="342900" indent="-342900">
              <a:buFont typeface="Courier New" panose="02070309020205020404" pitchFamily="49" charset="0"/>
              <a:buChar char="o"/>
            </a:pPr>
            <a:r>
              <a:rPr lang="de-DE" sz="1400" dirty="0"/>
              <a:t>Große Aufgaben in kleinere, handhabbare Teile gliedern.</a:t>
            </a:r>
          </a:p>
          <a:p>
            <a:pPr marL="342900" indent="-342900">
              <a:buFont typeface="Courier New" panose="02070309020205020404" pitchFamily="49" charset="0"/>
              <a:buChar char="o"/>
            </a:pPr>
            <a:r>
              <a:rPr lang="de-DE" sz="1400" dirty="0"/>
              <a:t>Jede Session mit einem spezifischen Ziel oder Abschnitt beginnen.</a:t>
            </a:r>
          </a:p>
          <a:p>
            <a:pPr marL="342900" indent="-342900">
              <a:buFont typeface="Courier New" panose="02070309020205020404" pitchFamily="49" charset="0"/>
              <a:buChar char="o"/>
            </a:pPr>
            <a:endParaRPr lang="de-DE" sz="500" dirty="0"/>
          </a:p>
          <a:p>
            <a:r>
              <a:rPr lang="de-DE" sz="1400" u="sng" dirty="0">
                <a:solidFill>
                  <a:srgbClr val="0070C0"/>
                </a:solidFill>
              </a:rPr>
              <a:t>Einsatz von KI-Tools</a:t>
            </a:r>
          </a:p>
          <a:p>
            <a:pPr marL="342900" indent="-342900">
              <a:buFont typeface="Courier New" panose="02070309020205020404" pitchFamily="49" charset="0"/>
              <a:buChar char="o"/>
            </a:pPr>
            <a:r>
              <a:rPr lang="de-DE" sz="1400" dirty="0"/>
              <a:t>KI-gestützte Schreibassistenten für Ideenfindung und erste Entwürfe nutzen.</a:t>
            </a:r>
          </a:p>
          <a:p>
            <a:pPr marL="342900" indent="-342900">
              <a:buFont typeface="Courier New" panose="02070309020205020404" pitchFamily="49" charset="0"/>
              <a:buChar char="o"/>
            </a:pPr>
            <a:r>
              <a:rPr lang="de-DE" sz="1400" dirty="0"/>
              <a:t>Feedback- und Überarbeitungsfunktionen von KI zur Qualitätssteigerung einsetzen.</a:t>
            </a:r>
            <a:endParaRPr lang="de-DE" sz="1400" i="1" dirty="0"/>
          </a:p>
        </p:txBody>
      </p:sp>
      <p:sp>
        <p:nvSpPr>
          <p:cNvPr id="4" name="Foliennummernplatzhalter 3"/>
          <p:cNvSpPr>
            <a:spLocks noGrp="1"/>
          </p:cNvSpPr>
          <p:nvPr>
            <p:ph type="sldNum" sz="quarter" idx="17"/>
          </p:nvPr>
        </p:nvSpPr>
        <p:spPr/>
        <p:txBody>
          <a:bodyPr/>
          <a:lstStyle/>
          <a:p>
            <a:fld id="{3E01A2B2-10AD-754B-9B4C-E5B6FED423D0}" type="slidenum">
              <a:rPr lang="de-DE" smtClean="0"/>
              <a:pPr/>
              <a:t>4</a:t>
            </a:fld>
            <a:endParaRPr lang="de-DE" dirty="0"/>
          </a:p>
        </p:txBody>
      </p:sp>
      <p:sp>
        <p:nvSpPr>
          <p:cNvPr id="6" name="Textfeld 5"/>
          <p:cNvSpPr txBox="1"/>
          <p:nvPr/>
        </p:nvSpPr>
        <p:spPr>
          <a:xfrm>
            <a:off x="5940152" y="3579862"/>
            <a:ext cx="3312125" cy="600164"/>
          </a:xfrm>
          <a:prstGeom prst="rect">
            <a:avLst/>
          </a:prstGeom>
          <a:noFill/>
        </p:spPr>
        <p:txBody>
          <a:bodyPr wrap="square" rtlCol="0">
            <a:spAutoFit/>
          </a:bodyPr>
          <a:lstStyle/>
          <a:p>
            <a:r>
              <a:rPr lang="de-DE" sz="1100" u="sng" dirty="0">
                <a:solidFill>
                  <a:srgbClr val="7030A0"/>
                </a:solidFill>
              </a:rPr>
              <a:t>Literatur-Tipp</a:t>
            </a:r>
            <a:r>
              <a:rPr lang="de-DE" sz="1100" dirty="0">
                <a:solidFill>
                  <a:srgbClr val="3C515B"/>
                </a:solidFill>
              </a:rPr>
              <a:t>: </a:t>
            </a:r>
          </a:p>
          <a:p>
            <a:r>
              <a:rPr lang="de-DE" sz="1100" dirty="0"/>
              <a:t>Otto Kruse, Keine Angst vor dem leeren Blatt: </a:t>
            </a:r>
          </a:p>
          <a:p>
            <a:r>
              <a:rPr lang="de-DE" sz="1100" dirty="0"/>
              <a:t>Ohne Schreibblockade durchs Studium, Campus Verlag</a:t>
            </a:r>
          </a:p>
        </p:txBody>
      </p:sp>
      <p:pic>
        <p:nvPicPr>
          <p:cNvPr id="5" name="Grafik 4"/>
          <p:cNvPicPr>
            <a:picLocks noChangeAspect="1"/>
          </p:cNvPicPr>
          <p:nvPr/>
        </p:nvPicPr>
        <p:blipFill>
          <a:blip r:embed="rId2"/>
          <a:stretch>
            <a:fillRect/>
          </a:stretch>
        </p:blipFill>
        <p:spPr>
          <a:xfrm>
            <a:off x="6636816" y="1106576"/>
            <a:ext cx="2473286" cy="2473286"/>
          </a:xfrm>
          <a:prstGeom prst="rect">
            <a:avLst/>
          </a:prstGeom>
          <a:ln>
            <a:noFill/>
          </a:ln>
          <a:effectLst>
            <a:softEdge rad="112500"/>
          </a:effectLst>
        </p:spPr>
      </p:pic>
      <p:sp>
        <p:nvSpPr>
          <p:cNvPr id="7" name="Textfeld 6">
            <a:extLst>
              <a:ext uri="{FF2B5EF4-FFF2-40B4-BE49-F238E27FC236}">
                <a16:creationId xmlns:a16="http://schemas.microsoft.com/office/drawing/2014/main" id="{E5C28CF2-AE77-3DF9-368B-1261A05AD3D8}"/>
              </a:ext>
            </a:extLst>
          </p:cNvPr>
          <p:cNvSpPr txBox="1"/>
          <p:nvPr/>
        </p:nvSpPr>
        <p:spPr>
          <a:xfrm>
            <a:off x="8793197" y="3524489"/>
            <a:ext cx="312906" cy="230832"/>
          </a:xfrm>
          <a:prstGeom prst="rect">
            <a:avLst/>
          </a:prstGeom>
          <a:noFill/>
        </p:spPr>
        <p:txBody>
          <a:bodyPr wrap="none" rtlCol="0">
            <a:spAutoFit/>
          </a:bodyPr>
          <a:lstStyle/>
          <a:p>
            <a:r>
              <a:rPr lang="de-DE" sz="900" dirty="0">
                <a:solidFill>
                  <a:srgbClr val="009CD1"/>
                </a:solidFill>
              </a:rPr>
              <a:t>[1]</a:t>
            </a:r>
          </a:p>
        </p:txBody>
      </p:sp>
    </p:spTree>
    <p:extLst>
      <p:ext uri="{BB962C8B-B14F-4D97-AF65-F5344CB8AC3E}">
        <p14:creationId xmlns:p14="http://schemas.microsoft.com/office/powerpoint/2010/main" val="18076909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15E5D8-0C3D-18A0-6D50-B033ED531FAB}"/>
              </a:ext>
            </a:extLst>
          </p:cNvPr>
          <p:cNvSpPr>
            <a:spLocks noGrp="1"/>
          </p:cNvSpPr>
          <p:nvPr>
            <p:ph type="title"/>
          </p:nvPr>
        </p:nvSpPr>
        <p:spPr>
          <a:xfrm>
            <a:off x="2051720" y="594858"/>
            <a:ext cx="5616624" cy="503882"/>
          </a:xfrm>
        </p:spPr>
        <p:txBody>
          <a:bodyPr/>
          <a:lstStyle/>
          <a:p>
            <a:pPr algn="ctr"/>
            <a:r>
              <a:rPr lang="de-DE" sz="2400" dirty="0"/>
              <a:t>Weitere Tipps gegen Schreibblockaden</a:t>
            </a:r>
          </a:p>
        </p:txBody>
      </p:sp>
      <p:sp>
        <p:nvSpPr>
          <p:cNvPr id="3" name="Textplatzhalter 2">
            <a:extLst>
              <a:ext uri="{FF2B5EF4-FFF2-40B4-BE49-F238E27FC236}">
                <a16:creationId xmlns:a16="http://schemas.microsoft.com/office/drawing/2014/main" id="{82AD6432-02E1-9C5C-D74A-1A38563E6056}"/>
              </a:ext>
            </a:extLst>
          </p:cNvPr>
          <p:cNvSpPr>
            <a:spLocks noGrp="1"/>
          </p:cNvSpPr>
          <p:nvPr>
            <p:ph type="body" sz="quarter" idx="14"/>
          </p:nvPr>
        </p:nvSpPr>
        <p:spPr>
          <a:xfrm>
            <a:off x="0" y="1151954"/>
            <a:ext cx="9144000" cy="3991546"/>
          </a:xfrm>
        </p:spPr>
        <p:txBody>
          <a:bodyPr>
            <a:noAutofit/>
          </a:bodyPr>
          <a:lstStyle/>
          <a:p>
            <a:r>
              <a:rPr lang="de-DE" sz="1400" u="sng" dirty="0">
                <a:latin typeface="+mn-lt"/>
              </a:rPr>
              <a:t>Andere wissenschaftliche Arbeiten lesen: </a:t>
            </a:r>
            <a:r>
              <a:rPr lang="de-DE" sz="1400" dirty="0">
                <a:latin typeface="+mn-lt"/>
              </a:rPr>
              <a:t>		(</a:t>
            </a:r>
            <a:r>
              <a:rPr lang="de-DE" sz="1400" dirty="0">
                <a:solidFill>
                  <a:srgbClr val="0070C0"/>
                </a:solidFill>
                <a:latin typeface="+mn-lt"/>
              </a:rPr>
              <a:t>unsere Partneraufgabe</a:t>
            </a:r>
            <a:r>
              <a:rPr lang="de-DE" sz="1400" dirty="0">
                <a:latin typeface="+mn-lt"/>
              </a:rPr>
              <a:t>)</a:t>
            </a:r>
          </a:p>
          <a:p>
            <a:pPr marL="457200" indent="-457200">
              <a:buFont typeface="Courier New" panose="02070309020205020404" pitchFamily="49" charset="0"/>
              <a:buChar char="o"/>
            </a:pPr>
            <a:r>
              <a:rPr lang="de-DE" sz="1400" dirty="0">
                <a:latin typeface="+mn-lt"/>
              </a:rPr>
              <a:t>Ideen und Perspektiven gewinnen, Gedanken ordnen, Strukturierungsmöglichkeiten finden, </a:t>
            </a:r>
            <a:r>
              <a:rPr lang="de-DE" sz="1400" dirty="0">
                <a:solidFill>
                  <a:srgbClr val="0070C0"/>
                </a:solidFill>
                <a:latin typeface="+mn-lt"/>
              </a:rPr>
              <a:t>Vergleich haben</a:t>
            </a:r>
          </a:p>
          <a:p>
            <a:pPr marL="457200" indent="-457200">
              <a:buFont typeface="Courier New" panose="02070309020205020404" pitchFamily="49" charset="0"/>
              <a:buChar char="o"/>
            </a:pPr>
            <a:endParaRPr lang="de-DE" sz="1400" dirty="0">
              <a:latin typeface="+mn-lt"/>
            </a:endParaRPr>
          </a:p>
          <a:p>
            <a:r>
              <a:rPr lang="de-DE" sz="1400" u="sng" dirty="0">
                <a:latin typeface="+mn-lt"/>
              </a:rPr>
              <a:t>Schreiben in Etappen: </a:t>
            </a:r>
          </a:p>
          <a:p>
            <a:pPr marL="457200" indent="-457200">
              <a:buFont typeface="Courier New" panose="02070309020205020404" pitchFamily="49" charset="0"/>
              <a:buChar char="o"/>
            </a:pPr>
            <a:r>
              <a:rPr lang="de-DE" sz="1400" dirty="0">
                <a:latin typeface="+mn-lt"/>
              </a:rPr>
              <a:t>Abschnitte bearbeiten, die leichter fallen; Kapitel wechseln statt an schwierigen Abschnitten festzuhalten</a:t>
            </a:r>
          </a:p>
          <a:p>
            <a:pPr marL="457200" indent="-457200">
              <a:buFont typeface="Courier New" panose="02070309020205020404" pitchFamily="49" charset="0"/>
              <a:buChar char="o"/>
            </a:pPr>
            <a:endParaRPr lang="de-DE" sz="1400" dirty="0">
              <a:latin typeface="+mn-lt"/>
            </a:endParaRPr>
          </a:p>
          <a:p>
            <a:r>
              <a:rPr lang="de-DE" sz="1400" u="sng" dirty="0">
                <a:latin typeface="+mn-lt"/>
              </a:rPr>
              <a:t>Dialog und Austausch</a:t>
            </a:r>
          </a:p>
          <a:p>
            <a:pPr marL="457200" indent="-457200">
              <a:buFont typeface="Courier New" panose="02070309020205020404" pitchFamily="49" charset="0"/>
              <a:buChar char="o"/>
            </a:pPr>
            <a:r>
              <a:rPr lang="de-DE" sz="1400" dirty="0">
                <a:latin typeface="+mn-lt"/>
              </a:rPr>
              <a:t>Gedanken teilen, Ideen diskutieren, Feedback und neue Perspektiven erhalten</a:t>
            </a:r>
          </a:p>
          <a:p>
            <a:pPr marL="457200" indent="-457200">
              <a:buFont typeface="Courier New" panose="02070309020205020404" pitchFamily="49" charset="0"/>
              <a:buChar char="o"/>
            </a:pPr>
            <a:endParaRPr lang="de-DE" sz="1400" dirty="0">
              <a:latin typeface="+mn-lt"/>
            </a:endParaRPr>
          </a:p>
          <a:p>
            <a:r>
              <a:rPr lang="de-DE" sz="1400" u="sng" dirty="0">
                <a:latin typeface="+mn-lt"/>
              </a:rPr>
              <a:t>Schreibtechniken nutzen: </a:t>
            </a:r>
            <a:r>
              <a:rPr lang="de-DE" sz="1400" dirty="0">
                <a:latin typeface="+mn-lt"/>
              </a:rPr>
              <a:t>	</a:t>
            </a:r>
          </a:p>
          <a:p>
            <a:pPr marL="457200" indent="-457200">
              <a:buFont typeface="Courier New" panose="02070309020205020404" pitchFamily="49" charset="0"/>
              <a:buChar char="o"/>
            </a:pPr>
            <a:r>
              <a:rPr lang="de-DE" sz="1400" dirty="0" err="1">
                <a:latin typeface="+mn-lt"/>
              </a:rPr>
              <a:t>Mind</a:t>
            </a:r>
            <a:r>
              <a:rPr lang="de-DE" sz="1400" dirty="0">
                <a:latin typeface="+mn-lt"/>
              </a:rPr>
              <a:t>-Mapping: 	Visualisierung von Ideen und Zusammenhängen zur klareren Strukturierung.</a:t>
            </a:r>
          </a:p>
          <a:p>
            <a:pPr marL="457200" indent="-457200">
              <a:buFont typeface="Courier New" panose="02070309020205020404" pitchFamily="49" charset="0"/>
              <a:buChar char="o"/>
            </a:pPr>
            <a:r>
              <a:rPr lang="de-DE" sz="1400" dirty="0" err="1">
                <a:latin typeface="+mn-lt"/>
              </a:rPr>
              <a:t>Freewriting</a:t>
            </a:r>
            <a:r>
              <a:rPr lang="de-DE" sz="1400" dirty="0">
                <a:latin typeface="+mn-lt"/>
              </a:rPr>
              <a:t>: 		Freies Schreiben zur Überwindung innerer Zensur und Förderung der Kreativität.</a:t>
            </a:r>
          </a:p>
        </p:txBody>
      </p:sp>
      <p:sp>
        <p:nvSpPr>
          <p:cNvPr id="4" name="Foliennummernplatzhalter 3"/>
          <p:cNvSpPr>
            <a:spLocks noGrp="1"/>
          </p:cNvSpPr>
          <p:nvPr>
            <p:ph type="sldNum" sz="quarter" idx="17"/>
          </p:nvPr>
        </p:nvSpPr>
        <p:spPr/>
        <p:txBody>
          <a:bodyPr/>
          <a:lstStyle/>
          <a:p>
            <a:fld id="{3E01A2B2-10AD-754B-9B4C-E5B6FED423D0}" type="slidenum">
              <a:rPr lang="de-DE" smtClean="0"/>
              <a:pPr/>
              <a:t>5</a:t>
            </a:fld>
            <a:endParaRPr lang="de-DE" dirty="0"/>
          </a:p>
        </p:txBody>
      </p:sp>
    </p:spTree>
    <p:extLst>
      <p:ext uri="{BB962C8B-B14F-4D97-AF65-F5344CB8AC3E}">
        <p14:creationId xmlns:p14="http://schemas.microsoft.com/office/powerpoint/2010/main" val="6468508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descr="Ein Bild, das Text enthält.&#10;&#10;Automatisch generierte Beschreibung">
            <a:extLst>
              <a:ext uri="{FF2B5EF4-FFF2-40B4-BE49-F238E27FC236}">
                <a16:creationId xmlns:a16="http://schemas.microsoft.com/office/drawing/2014/main" id="{3754EAF6-7523-1787-3512-3ACAF66D2D21}"/>
              </a:ext>
            </a:extLst>
          </p:cNvPr>
          <p:cNvPicPr>
            <a:picLocks noChangeAspect="1"/>
          </p:cNvPicPr>
          <p:nvPr/>
        </p:nvPicPr>
        <p:blipFill rotWithShape="1">
          <a:blip r:embed="rId2"/>
          <a:srcRect l="18628"/>
          <a:stretch/>
        </p:blipFill>
        <p:spPr>
          <a:xfrm>
            <a:off x="89744" y="1097030"/>
            <a:ext cx="8417434" cy="4032059"/>
          </a:xfrm>
          <a:prstGeom prst="rect">
            <a:avLst/>
          </a:prstGeom>
        </p:spPr>
      </p:pic>
      <p:sp>
        <p:nvSpPr>
          <p:cNvPr id="2" name="Titel 1">
            <a:extLst>
              <a:ext uri="{FF2B5EF4-FFF2-40B4-BE49-F238E27FC236}">
                <a16:creationId xmlns:a16="http://schemas.microsoft.com/office/drawing/2014/main" id="{C9FE420C-E2D3-34E3-3A25-8BBFC997B8D6}"/>
              </a:ext>
            </a:extLst>
          </p:cNvPr>
          <p:cNvSpPr>
            <a:spLocks noGrp="1"/>
          </p:cNvSpPr>
          <p:nvPr>
            <p:ph type="title"/>
          </p:nvPr>
        </p:nvSpPr>
        <p:spPr>
          <a:xfrm>
            <a:off x="3254464" y="627534"/>
            <a:ext cx="2304256" cy="503882"/>
          </a:xfrm>
        </p:spPr>
        <p:txBody>
          <a:bodyPr/>
          <a:lstStyle/>
          <a:p>
            <a:pPr algn="ctr"/>
            <a:r>
              <a:rPr lang="de-DE" sz="2400" dirty="0" err="1"/>
              <a:t>Mind</a:t>
            </a:r>
            <a:r>
              <a:rPr lang="de-DE" sz="2400" dirty="0"/>
              <a:t>-Mapping</a:t>
            </a:r>
          </a:p>
        </p:txBody>
      </p:sp>
      <p:sp>
        <p:nvSpPr>
          <p:cNvPr id="11" name="Rechteck 10">
            <a:extLst>
              <a:ext uri="{FF2B5EF4-FFF2-40B4-BE49-F238E27FC236}">
                <a16:creationId xmlns:a16="http://schemas.microsoft.com/office/drawing/2014/main" id="{6E37CB4E-7FEC-3838-60D8-13ECE6900786}"/>
              </a:ext>
            </a:extLst>
          </p:cNvPr>
          <p:cNvSpPr/>
          <p:nvPr/>
        </p:nvSpPr>
        <p:spPr>
          <a:xfrm>
            <a:off x="89744" y="3953534"/>
            <a:ext cx="2440200" cy="1175555"/>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de-DE">
              <a:noFill/>
            </a:endParaRPr>
          </a:p>
        </p:txBody>
      </p:sp>
      <p:sp>
        <p:nvSpPr>
          <p:cNvPr id="12" name="Textfeld 11">
            <a:extLst>
              <a:ext uri="{FF2B5EF4-FFF2-40B4-BE49-F238E27FC236}">
                <a16:creationId xmlns:a16="http://schemas.microsoft.com/office/drawing/2014/main" id="{95A36D7A-E33F-0D05-CD09-A8560CD80C96}"/>
              </a:ext>
            </a:extLst>
          </p:cNvPr>
          <p:cNvSpPr txBox="1"/>
          <p:nvPr/>
        </p:nvSpPr>
        <p:spPr>
          <a:xfrm>
            <a:off x="127882" y="4169559"/>
            <a:ext cx="2401555" cy="790833"/>
          </a:xfrm>
          <a:prstGeom prst="rect">
            <a:avLst/>
          </a:prstGeom>
          <a:noFill/>
        </p:spPr>
        <p:txBody>
          <a:bodyPr wrap="square" rtlCol="0">
            <a:spAutoFit/>
          </a:bodyPr>
          <a:lstStyle/>
          <a:p>
            <a:r>
              <a:rPr lang="de-DE" sz="1100" dirty="0">
                <a:hlinkClick r:id="rId3"/>
              </a:rPr>
              <a:t>https://mind-map-online.de/</a:t>
            </a:r>
            <a:endParaRPr lang="de-DE" sz="1100" dirty="0"/>
          </a:p>
          <a:p>
            <a:endParaRPr lang="de-DE" sz="1100" dirty="0"/>
          </a:p>
          <a:p>
            <a:r>
              <a:rPr lang="de-DE" sz="1100" dirty="0">
                <a:hlinkClick r:id="rId4"/>
              </a:rPr>
              <a:t>https://www.mindmapping.com/de/</a:t>
            </a:r>
            <a:endParaRPr lang="de-DE" sz="1100" dirty="0"/>
          </a:p>
          <a:p>
            <a:endParaRPr lang="de-DE" sz="1100" dirty="0"/>
          </a:p>
        </p:txBody>
      </p:sp>
      <p:sp>
        <p:nvSpPr>
          <p:cNvPr id="3" name="Foliennummernplatzhalter 2"/>
          <p:cNvSpPr>
            <a:spLocks noGrp="1"/>
          </p:cNvSpPr>
          <p:nvPr>
            <p:ph type="sldNum" sz="quarter" idx="17"/>
          </p:nvPr>
        </p:nvSpPr>
        <p:spPr/>
        <p:txBody>
          <a:bodyPr/>
          <a:lstStyle/>
          <a:p>
            <a:fld id="{3E01A2B2-10AD-754B-9B4C-E5B6FED423D0}" type="slidenum">
              <a:rPr lang="de-DE" smtClean="0"/>
              <a:pPr/>
              <a:t>6</a:t>
            </a:fld>
            <a:endParaRPr lang="de-DE" dirty="0"/>
          </a:p>
        </p:txBody>
      </p:sp>
    </p:spTree>
    <p:extLst>
      <p:ext uri="{BB962C8B-B14F-4D97-AF65-F5344CB8AC3E}">
        <p14:creationId xmlns:p14="http://schemas.microsoft.com/office/powerpoint/2010/main" val="28951977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DF242E-A356-F682-0FEF-CC00A8E7360B}"/>
              </a:ext>
            </a:extLst>
          </p:cNvPr>
          <p:cNvSpPr>
            <a:spLocks noGrp="1"/>
          </p:cNvSpPr>
          <p:nvPr>
            <p:ph type="title"/>
          </p:nvPr>
        </p:nvSpPr>
        <p:spPr>
          <a:xfrm>
            <a:off x="3059831" y="574643"/>
            <a:ext cx="3024336" cy="503882"/>
          </a:xfrm>
        </p:spPr>
        <p:txBody>
          <a:bodyPr/>
          <a:lstStyle/>
          <a:p>
            <a:pPr algn="ctr"/>
            <a:r>
              <a:rPr lang="de-DE" sz="2400" dirty="0"/>
              <a:t>Bewertungskriterien</a:t>
            </a:r>
          </a:p>
        </p:txBody>
      </p:sp>
      <p:sp>
        <p:nvSpPr>
          <p:cNvPr id="3" name="Textplatzhalter 2">
            <a:extLst>
              <a:ext uri="{FF2B5EF4-FFF2-40B4-BE49-F238E27FC236}">
                <a16:creationId xmlns:a16="http://schemas.microsoft.com/office/drawing/2014/main" id="{7F195881-4BB0-6E07-F78E-84BE1C654BDF}"/>
              </a:ext>
            </a:extLst>
          </p:cNvPr>
          <p:cNvSpPr>
            <a:spLocks noGrp="1"/>
          </p:cNvSpPr>
          <p:nvPr>
            <p:ph type="body" sz="quarter" idx="14"/>
          </p:nvPr>
        </p:nvSpPr>
        <p:spPr>
          <a:xfrm>
            <a:off x="0" y="1059581"/>
            <a:ext cx="9143999" cy="4083919"/>
          </a:xfrm>
        </p:spPr>
        <p:txBody>
          <a:bodyPr>
            <a:normAutofit/>
          </a:bodyPr>
          <a:lstStyle/>
          <a:p>
            <a:pPr marL="342900" indent="-342900">
              <a:spcBef>
                <a:spcPts val="600"/>
              </a:spcBef>
              <a:spcAft>
                <a:spcPts val="600"/>
              </a:spcAft>
              <a:buFont typeface="Courier New" panose="02070309020205020404" pitchFamily="49" charset="0"/>
              <a:buChar char="o"/>
            </a:pPr>
            <a:r>
              <a:rPr lang="de-DE" sz="1400" dirty="0"/>
              <a:t>Fragestellung: </a:t>
            </a:r>
            <a:r>
              <a:rPr lang="de-DE" sz="1400" dirty="0" smtClean="0"/>
              <a:t>			Klare </a:t>
            </a:r>
            <a:r>
              <a:rPr lang="de-DE" sz="1400" dirty="0"/>
              <a:t>Definition des Forschungsthemas.</a:t>
            </a:r>
          </a:p>
          <a:p>
            <a:pPr marL="342900" indent="-342900">
              <a:spcBef>
                <a:spcPts val="600"/>
              </a:spcBef>
              <a:spcAft>
                <a:spcPts val="600"/>
              </a:spcAft>
              <a:buFont typeface="Courier New" panose="02070309020205020404" pitchFamily="49" charset="0"/>
              <a:buChar char="o"/>
            </a:pPr>
            <a:r>
              <a:rPr lang="de-DE" sz="1400" dirty="0"/>
              <a:t>Aufbau: </a:t>
            </a:r>
            <a:r>
              <a:rPr lang="de-DE" sz="1400" dirty="0" smtClean="0"/>
              <a:t>				Logische </a:t>
            </a:r>
            <a:r>
              <a:rPr lang="de-DE" sz="1400" dirty="0"/>
              <a:t>Struktur mit rotem Faden; Einleitung, Hauptteil, Schluss.</a:t>
            </a:r>
          </a:p>
          <a:p>
            <a:pPr marL="342900" indent="-342900">
              <a:spcBef>
                <a:spcPts val="600"/>
              </a:spcBef>
              <a:spcAft>
                <a:spcPts val="600"/>
              </a:spcAft>
              <a:buFont typeface="Courier New" panose="02070309020205020404" pitchFamily="49" charset="0"/>
              <a:buChar char="o"/>
            </a:pPr>
            <a:r>
              <a:rPr lang="de-DE" sz="1400" dirty="0"/>
              <a:t>Analyse und Kritik: </a:t>
            </a:r>
            <a:r>
              <a:rPr lang="de-DE" sz="1400" dirty="0" smtClean="0"/>
              <a:t>			Eigenständige </a:t>
            </a:r>
            <a:r>
              <a:rPr lang="de-DE" sz="1400" dirty="0"/>
              <a:t>Argumentation und kritische Betrachtung der Literatur.</a:t>
            </a:r>
          </a:p>
          <a:p>
            <a:pPr marL="342900" indent="-342900">
              <a:spcBef>
                <a:spcPts val="600"/>
              </a:spcBef>
              <a:spcAft>
                <a:spcPts val="600"/>
              </a:spcAft>
              <a:buFont typeface="Courier New" panose="02070309020205020404" pitchFamily="49" charset="0"/>
              <a:buChar char="o"/>
            </a:pPr>
            <a:r>
              <a:rPr lang="de-DE" sz="1400" dirty="0"/>
              <a:t>Literatur: </a:t>
            </a:r>
            <a:r>
              <a:rPr lang="de-DE" sz="1400" dirty="0" smtClean="0"/>
              <a:t>				Einsatz </a:t>
            </a:r>
            <a:r>
              <a:rPr lang="de-DE" sz="1400" dirty="0"/>
              <a:t>relevanter wissenschaftlicher Quellen; korrektes Verständnis der Inhalte.</a:t>
            </a:r>
          </a:p>
          <a:p>
            <a:pPr marL="342900" indent="-342900">
              <a:spcBef>
                <a:spcPts val="600"/>
              </a:spcBef>
              <a:spcAft>
                <a:spcPts val="600"/>
              </a:spcAft>
              <a:buFont typeface="Courier New" panose="02070309020205020404" pitchFamily="49" charset="0"/>
              <a:buChar char="o"/>
            </a:pPr>
            <a:r>
              <a:rPr lang="de-DE" sz="1400" dirty="0"/>
              <a:t>Zitierweise: </a:t>
            </a:r>
            <a:r>
              <a:rPr lang="de-DE" sz="1400" dirty="0" smtClean="0"/>
              <a:t>				Konsequente </a:t>
            </a:r>
            <a:r>
              <a:rPr lang="de-DE" sz="1400" dirty="0"/>
              <a:t>Anwendung des </a:t>
            </a:r>
            <a:r>
              <a:rPr lang="de-DE" sz="1400" dirty="0" smtClean="0"/>
              <a:t>APA-Stils; Sicherstellung </a:t>
            </a:r>
            <a:r>
              <a:rPr lang="de-DE" sz="1400" dirty="0"/>
              <a:t>der </a:t>
            </a:r>
            <a:r>
              <a:rPr lang="de-DE" sz="1400" dirty="0" smtClean="0"/>
              <a:t>Nachvollziehbarkeit.</a:t>
            </a:r>
            <a:endParaRPr lang="de-DE" sz="1400" dirty="0"/>
          </a:p>
          <a:p>
            <a:pPr marL="342900" indent="-342900">
              <a:spcBef>
                <a:spcPts val="600"/>
              </a:spcBef>
              <a:spcAft>
                <a:spcPts val="600"/>
              </a:spcAft>
              <a:buFont typeface="Courier New" panose="02070309020205020404" pitchFamily="49" charset="0"/>
              <a:buChar char="o"/>
            </a:pPr>
            <a:r>
              <a:rPr lang="de-DE" sz="1400" dirty="0"/>
              <a:t>Engagement: </a:t>
            </a:r>
            <a:r>
              <a:rPr lang="de-DE" sz="1400" dirty="0" smtClean="0"/>
              <a:t>				Tiefgehende </a:t>
            </a:r>
            <a:r>
              <a:rPr lang="de-DE" sz="1400" dirty="0"/>
              <a:t>Recherche, umfassende Analyse, präzise Argumentation.</a:t>
            </a:r>
          </a:p>
          <a:p>
            <a:pPr marL="342900" indent="-342900">
              <a:spcBef>
                <a:spcPts val="600"/>
              </a:spcBef>
              <a:spcAft>
                <a:spcPts val="600"/>
              </a:spcAft>
              <a:buFont typeface="Courier New" panose="02070309020205020404" pitchFamily="49" charset="0"/>
              <a:buChar char="o"/>
            </a:pPr>
            <a:r>
              <a:rPr lang="de-DE" sz="1400" dirty="0"/>
              <a:t>Sprache und Ausdruck: </a:t>
            </a:r>
            <a:r>
              <a:rPr lang="de-DE" sz="1400" dirty="0" smtClean="0"/>
              <a:t>		Klar</a:t>
            </a:r>
            <a:r>
              <a:rPr lang="de-DE" sz="1400" dirty="0"/>
              <a:t>, sachlich und einheitlich.</a:t>
            </a:r>
          </a:p>
          <a:p>
            <a:pPr marL="342900" indent="-342900">
              <a:spcBef>
                <a:spcPts val="600"/>
              </a:spcBef>
              <a:spcAft>
                <a:spcPts val="600"/>
              </a:spcAft>
              <a:buFont typeface="Courier New" panose="02070309020205020404" pitchFamily="49" charset="0"/>
              <a:buChar char="o"/>
            </a:pPr>
            <a:r>
              <a:rPr lang="de-DE" sz="1400" dirty="0"/>
              <a:t>Originalität: </a:t>
            </a:r>
            <a:r>
              <a:rPr lang="de-DE" sz="1400" dirty="0" smtClean="0"/>
              <a:t>				Eigenständiger </a:t>
            </a:r>
            <a:r>
              <a:rPr lang="de-DE" sz="1400" dirty="0"/>
              <a:t>Beitrag zum Forschungsfeld; Innovation und Kreativität</a:t>
            </a:r>
            <a:r>
              <a:rPr lang="de-DE" sz="1400" dirty="0" smtClean="0"/>
              <a:t>.</a:t>
            </a:r>
          </a:p>
          <a:p>
            <a:pPr marL="342900" indent="-342900">
              <a:buFont typeface="Courier New" panose="02070309020205020404" pitchFamily="49" charset="0"/>
              <a:buChar char="o"/>
            </a:pPr>
            <a:endParaRPr lang="de-DE" sz="1400" dirty="0" smtClean="0"/>
          </a:p>
          <a:p>
            <a:endParaRPr lang="de-DE" sz="1400" dirty="0" smtClean="0"/>
          </a:p>
          <a:p>
            <a:r>
              <a:rPr lang="de-DE" sz="1400" dirty="0" smtClean="0"/>
              <a:t>„</a:t>
            </a:r>
            <a:r>
              <a:rPr lang="de-DE" sz="1400" i="1" dirty="0">
                <a:solidFill>
                  <a:srgbClr val="0070C0"/>
                </a:solidFill>
              </a:rPr>
              <a:t>Wenn du es nicht einfach erklären kannst, hast du es nicht gut genug verstanden</a:t>
            </a:r>
            <a:r>
              <a:rPr lang="de-DE" sz="1400" i="1" dirty="0" smtClean="0">
                <a:solidFill>
                  <a:srgbClr val="0070C0"/>
                </a:solidFill>
              </a:rPr>
              <a:t>.</a:t>
            </a:r>
            <a:r>
              <a:rPr lang="de-DE" sz="1400" dirty="0" smtClean="0"/>
              <a:t>“</a:t>
            </a:r>
          </a:p>
          <a:p>
            <a:r>
              <a:rPr lang="de-DE" sz="1400" dirty="0"/>
              <a:t>- Albert Einstein</a:t>
            </a:r>
          </a:p>
        </p:txBody>
      </p:sp>
      <p:sp>
        <p:nvSpPr>
          <p:cNvPr id="4" name="Foliennummernplatzhalter 3"/>
          <p:cNvSpPr>
            <a:spLocks noGrp="1"/>
          </p:cNvSpPr>
          <p:nvPr>
            <p:ph type="sldNum" sz="quarter" idx="17"/>
          </p:nvPr>
        </p:nvSpPr>
        <p:spPr/>
        <p:txBody>
          <a:bodyPr/>
          <a:lstStyle/>
          <a:p>
            <a:fld id="{3E01A2B2-10AD-754B-9B4C-E5B6FED423D0}" type="slidenum">
              <a:rPr lang="de-DE" smtClean="0"/>
              <a:pPr/>
              <a:t>7</a:t>
            </a:fld>
            <a:endParaRPr lang="de-DE" dirty="0"/>
          </a:p>
        </p:txBody>
      </p:sp>
    </p:spTree>
    <p:extLst>
      <p:ext uri="{BB962C8B-B14F-4D97-AF65-F5344CB8AC3E}">
        <p14:creationId xmlns:p14="http://schemas.microsoft.com/office/powerpoint/2010/main" val="38255806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15E5D8-0C3D-18A0-6D50-B033ED531FAB}"/>
              </a:ext>
            </a:extLst>
          </p:cNvPr>
          <p:cNvSpPr>
            <a:spLocks noGrp="1"/>
          </p:cNvSpPr>
          <p:nvPr>
            <p:ph type="title"/>
          </p:nvPr>
        </p:nvSpPr>
        <p:spPr>
          <a:xfrm>
            <a:off x="2051720" y="594858"/>
            <a:ext cx="5616624" cy="503882"/>
          </a:xfrm>
        </p:spPr>
        <p:txBody>
          <a:bodyPr/>
          <a:lstStyle/>
          <a:p>
            <a:pPr algn="ctr"/>
            <a:r>
              <a:rPr lang="de-DE" sz="2400" dirty="0"/>
              <a:t>Typische Logikfehler in Hausarbeiten</a:t>
            </a:r>
          </a:p>
        </p:txBody>
      </p:sp>
      <p:sp>
        <p:nvSpPr>
          <p:cNvPr id="3" name="Textplatzhalter 2">
            <a:extLst>
              <a:ext uri="{FF2B5EF4-FFF2-40B4-BE49-F238E27FC236}">
                <a16:creationId xmlns:a16="http://schemas.microsoft.com/office/drawing/2014/main" id="{82AD6432-02E1-9C5C-D74A-1A38563E6056}"/>
              </a:ext>
            </a:extLst>
          </p:cNvPr>
          <p:cNvSpPr>
            <a:spLocks noGrp="1"/>
          </p:cNvSpPr>
          <p:nvPr>
            <p:ph type="body" sz="quarter" idx="14"/>
          </p:nvPr>
        </p:nvSpPr>
        <p:spPr>
          <a:xfrm>
            <a:off x="0" y="1151954"/>
            <a:ext cx="9144000" cy="3991546"/>
          </a:xfrm>
        </p:spPr>
        <p:txBody>
          <a:bodyPr>
            <a:noAutofit/>
          </a:bodyPr>
          <a:lstStyle/>
          <a:p>
            <a:r>
              <a:rPr lang="de-DE" sz="1400" u="sng" dirty="0" smtClean="0">
                <a:latin typeface="+mn-lt"/>
              </a:rPr>
              <a:t>Korrelation </a:t>
            </a:r>
            <a:r>
              <a:rPr lang="de-DE" sz="1400" u="sng" dirty="0">
                <a:latin typeface="+mn-lt"/>
              </a:rPr>
              <a:t>≠ Kausalität</a:t>
            </a:r>
            <a:endParaRPr lang="de-DE" sz="1400" dirty="0" smtClean="0">
              <a:latin typeface="+mn-lt"/>
            </a:endParaRPr>
          </a:p>
          <a:p>
            <a:pPr marL="457200" indent="-457200">
              <a:buFont typeface="Courier New" panose="02070309020205020404" pitchFamily="49" charset="0"/>
              <a:buChar char="o"/>
            </a:pPr>
            <a:r>
              <a:rPr lang="de-DE" sz="1400" dirty="0" smtClean="0">
                <a:latin typeface="+mn-lt"/>
              </a:rPr>
              <a:t>Zusammenhang </a:t>
            </a:r>
            <a:r>
              <a:rPr lang="de-DE" sz="1400" dirty="0">
                <a:latin typeface="+mn-lt"/>
              </a:rPr>
              <a:t>bedeutet nicht Verursachung			(</a:t>
            </a:r>
            <a:r>
              <a:rPr lang="de-DE" sz="1400" dirty="0">
                <a:solidFill>
                  <a:srgbClr val="0070C0"/>
                </a:solidFill>
                <a:latin typeface="+mn-lt"/>
              </a:rPr>
              <a:t>z. B. digitale Lernmittel → bessere Noten ≠ kausal</a:t>
            </a:r>
            <a:r>
              <a:rPr lang="de-DE" sz="1400" dirty="0">
                <a:latin typeface="+mn-lt"/>
              </a:rPr>
              <a:t>)</a:t>
            </a:r>
            <a:endParaRPr lang="de-DE" sz="1400" dirty="0" smtClean="0">
              <a:solidFill>
                <a:srgbClr val="0070C0"/>
              </a:solidFill>
              <a:latin typeface="+mn-lt"/>
            </a:endParaRPr>
          </a:p>
          <a:p>
            <a:pPr marL="457200" indent="-457200">
              <a:buFont typeface="Courier New" panose="02070309020205020404" pitchFamily="49" charset="0"/>
              <a:buChar char="o"/>
            </a:pPr>
            <a:endParaRPr lang="de-DE" sz="1400" dirty="0">
              <a:latin typeface="+mn-lt"/>
            </a:endParaRPr>
          </a:p>
          <a:p>
            <a:r>
              <a:rPr lang="de-DE" sz="1400" u="sng" dirty="0" err="1">
                <a:latin typeface="+mn-lt"/>
              </a:rPr>
              <a:t>Confirmation</a:t>
            </a:r>
            <a:r>
              <a:rPr lang="de-DE" sz="1400" u="sng" dirty="0">
                <a:latin typeface="+mn-lt"/>
              </a:rPr>
              <a:t> Bias: </a:t>
            </a:r>
          </a:p>
          <a:p>
            <a:pPr marL="457200" indent="-457200">
              <a:buFont typeface="Courier New" panose="02070309020205020404" pitchFamily="49" charset="0"/>
              <a:buChar char="o"/>
            </a:pPr>
            <a:r>
              <a:rPr lang="de-DE" sz="1400" dirty="0">
                <a:latin typeface="+mn-lt"/>
              </a:rPr>
              <a:t>Selektives Suchen und Bewerten bestätigender Informationen</a:t>
            </a:r>
          </a:p>
          <a:p>
            <a:pPr marL="457200" indent="-457200">
              <a:buFont typeface="Courier New" panose="02070309020205020404" pitchFamily="49" charset="0"/>
              <a:buChar char="o"/>
            </a:pPr>
            <a:endParaRPr lang="de-DE" sz="1400" dirty="0">
              <a:latin typeface="+mn-lt"/>
            </a:endParaRPr>
          </a:p>
          <a:p>
            <a:r>
              <a:rPr lang="de-DE" sz="1400" u="sng" dirty="0" err="1" smtClean="0">
                <a:latin typeface="+mn-lt"/>
              </a:rPr>
              <a:t>Argumentum</a:t>
            </a:r>
            <a:r>
              <a:rPr lang="de-DE" sz="1400" u="sng" dirty="0" smtClean="0">
                <a:latin typeface="+mn-lt"/>
              </a:rPr>
              <a:t> </a:t>
            </a:r>
            <a:r>
              <a:rPr lang="de-DE" sz="1400" u="sng" dirty="0">
                <a:latin typeface="+mn-lt"/>
              </a:rPr>
              <a:t>ad </a:t>
            </a:r>
            <a:r>
              <a:rPr lang="de-DE" sz="1400" u="sng" dirty="0" err="1">
                <a:latin typeface="+mn-lt"/>
              </a:rPr>
              <a:t>Ignorantiam</a:t>
            </a:r>
            <a:endParaRPr lang="de-DE" sz="1400" u="sng" dirty="0" smtClean="0">
              <a:latin typeface="+mn-lt"/>
            </a:endParaRPr>
          </a:p>
          <a:p>
            <a:pPr marL="457200" indent="-457200">
              <a:buFont typeface="Courier New" panose="02070309020205020404" pitchFamily="49" charset="0"/>
              <a:buChar char="o"/>
            </a:pPr>
            <a:r>
              <a:rPr lang="de-DE" sz="1400" dirty="0">
                <a:latin typeface="+mn-lt"/>
              </a:rPr>
              <a:t>„Keine Gegenbeweise“ wird fälschlich als Beleg verstanden</a:t>
            </a:r>
            <a:endParaRPr lang="de-DE" sz="1400" dirty="0" smtClean="0">
              <a:latin typeface="+mn-lt"/>
            </a:endParaRPr>
          </a:p>
          <a:p>
            <a:pPr marL="457200" indent="-457200">
              <a:buFont typeface="Courier New" panose="02070309020205020404" pitchFamily="49" charset="0"/>
              <a:buChar char="o"/>
            </a:pPr>
            <a:endParaRPr lang="de-DE" sz="1400" dirty="0">
              <a:latin typeface="+mn-lt"/>
            </a:endParaRPr>
          </a:p>
          <a:p>
            <a:r>
              <a:rPr lang="de-DE" sz="1400" u="sng" dirty="0" smtClean="0">
                <a:latin typeface="+mn-lt"/>
              </a:rPr>
              <a:t>Fehlschluss </a:t>
            </a:r>
            <a:r>
              <a:rPr lang="de-DE" sz="1400" u="sng" dirty="0">
                <a:latin typeface="+mn-lt"/>
              </a:rPr>
              <a:t>der Zusammensetzung</a:t>
            </a:r>
            <a:r>
              <a:rPr lang="de-DE" sz="1400" dirty="0">
                <a:latin typeface="+mn-lt"/>
              </a:rPr>
              <a:t>	</a:t>
            </a:r>
          </a:p>
          <a:p>
            <a:pPr marL="457200" indent="-457200">
              <a:buFont typeface="Courier New" panose="02070309020205020404" pitchFamily="49" charset="0"/>
              <a:buChar char="o"/>
            </a:pPr>
            <a:r>
              <a:rPr lang="de-DE" sz="1400" dirty="0">
                <a:latin typeface="+mn-lt"/>
              </a:rPr>
              <a:t>Eigenschaften der Teile werden fälschlich auf das Ganze übertragen (oder umgekehrt</a:t>
            </a:r>
            <a:r>
              <a:rPr lang="de-DE" sz="1400" dirty="0" smtClean="0">
                <a:latin typeface="+mn-lt"/>
              </a:rPr>
              <a:t>)</a:t>
            </a:r>
          </a:p>
          <a:p>
            <a:pPr marL="457200" indent="-457200">
              <a:buFont typeface="Courier New" panose="02070309020205020404" pitchFamily="49" charset="0"/>
              <a:buChar char="o"/>
            </a:pPr>
            <a:r>
              <a:rPr lang="de-DE" sz="1400" dirty="0" smtClean="0">
                <a:latin typeface="+mn-lt"/>
              </a:rPr>
              <a:t>Z.B</a:t>
            </a:r>
            <a:r>
              <a:rPr lang="de-DE" sz="1400" dirty="0">
                <a:latin typeface="+mn-lt"/>
              </a:rPr>
              <a:t>. „</a:t>
            </a:r>
            <a:r>
              <a:rPr lang="de-DE" sz="1400" dirty="0">
                <a:solidFill>
                  <a:srgbClr val="0070C0"/>
                </a:solidFill>
                <a:latin typeface="+mn-lt"/>
              </a:rPr>
              <a:t>Alle klug → Team klug</a:t>
            </a:r>
            <a:r>
              <a:rPr lang="de-DE" sz="1400" dirty="0" smtClean="0">
                <a:latin typeface="+mn-lt"/>
              </a:rPr>
              <a:t>“ </a:t>
            </a:r>
            <a:r>
              <a:rPr lang="de-DE" sz="1400" dirty="0">
                <a:latin typeface="+mn-lt"/>
              </a:rPr>
              <a:t>/ „</a:t>
            </a:r>
            <a:r>
              <a:rPr lang="de-DE" sz="1400" dirty="0">
                <a:solidFill>
                  <a:srgbClr val="0070C0"/>
                </a:solidFill>
                <a:latin typeface="+mn-lt"/>
              </a:rPr>
              <a:t>Team schwach → alle </a:t>
            </a:r>
            <a:r>
              <a:rPr lang="de-DE" sz="1400" dirty="0" smtClean="0">
                <a:solidFill>
                  <a:srgbClr val="0070C0"/>
                </a:solidFill>
                <a:latin typeface="+mn-lt"/>
              </a:rPr>
              <a:t>schwach</a:t>
            </a:r>
            <a:r>
              <a:rPr lang="de-DE" sz="1400" dirty="0" smtClean="0">
                <a:latin typeface="+mn-lt"/>
              </a:rPr>
              <a:t>“</a:t>
            </a:r>
          </a:p>
          <a:p>
            <a:pPr marL="457200" indent="-457200">
              <a:buFont typeface="Courier New" panose="02070309020205020404" pitchFamily="49" charset="0"/>
              <a:buChar char="o"/>
            </a:pPr>
            <a:endParaRPr lang="de-DE" sz="1400" dirty="0">
              <a:latin typeface="+mn-lt"/>
            </a:endParaRPr>
          </a:p>
          <a:p>
            <a:r>
              <a:rPr lang="de-DE" sz="1400" u="sng" dirty="0" smtClean="0"/>
              <a:t>Übergeneralisierung</a:t>
            </a:r>
            <a:endParaRPr lang="de-DE" sz="1400" dirty="0"/>
          </a:p>
          <a:p>
            <a:pPr marL="457200" indent="-457200">
              <a:buFont typeface="Courier New" panose="02070309020205020404" pitchFamily="49" charset="0"/>
              <a:buChar char="o"/>
            </a:pPr>
            <a:r>
              <a:rPr lang="de-DE" sz="1400" dirty="0"/>
              <a:t>Unzulässige Verallgemeinerung auf Basis anekdotischer </a:t>
            </a:r>
            <a:r>
              <a:rPr lang="de-DE" sz="1400" dirty="0" smtClean="0"/>
              <a:t>Evidenz	(</a:t>
            </a:r>
            <a:r>
              <a:rPr lang="de-DE" sz="1400" dirty="0" smtClean="0">
                <a:solidFill>
                  <a:srgbClr val="0070C0"/>
                </a:solidFill>
              </a:rPr>
              <a:t>z.B</a:t>
            </a:r>
            <a:r>
              <a:rPr lang="de-DE" sz="1400" dirty="0">
                <a:solidFill>
                  <a:srgbClr val="0070C0"/>
                </a:solidFill>
              </a:rPr>
              <a:t>. Meine Klasse = alle </a:t>
            </a:r>
            <a:r>
              <a:rPr lang="de-DE" sz="1400" dirty="0" smtClean="0">
                <a:solidFill>
                  <a:srgbClr val="0070C0"/>
                </a:solidFill>
              </a:rPr>
              <a:t>Studierenden</a:t>
            </a:r>
            <a:r>
              <a:rPr lang="de-DE" sz="1400" dirty="0" smtClean="0"/>
              <a:t>)</a:t>
            </a:r>
            <a:endParaRPr lang="de-DE" sz="1400" dirty="0"/>
          </a:p>
        </p:txBody>
      </p:sp>
      <p:sp>
        <p:nvSpPr>
          <p:cNvPr id="4" name="Foliennummernplatzhalter 3"/>
          <p:cNvSpPr>
            <a:spLocks noGrp="1"/>
          </p:cNvSpPr>
          <p:nvPr>
            <p:ph type="sldNum" sz="quarter" idx="17"/>
          </p:nvPr>
        </p:nvSpPr>
        <p:spPr>
          <a:xfrm>
            <a:off x="8316416" y="4675956"/>
            <a:ext cx="429153" cy="453133"/>
          </a:xfrm>
        </p:spPr>
        <p:txBody>
          <a:bodyPr/>
          <a:lstStyle/>
          <a:p>
            <a:fld id="{3E01A2B2-10AD-754B-9B4C-E5B6FED423D0}" type="slidenum">
              <a:rPr lang="de-DE" smtClean="0"/>
              <a:pPr/>
              <a:t>8</a:t>
            </a:fld>
            <a:endParaRPr lang="de-DE" dirty="0"/>
          </a:p>
        </p:txBody>
      </p:sp>
    </p:spTree>
    <p:extLst>
      <p:ext uri="{BB962C8B-B14F-4D97-AF65-F5344CB8AC3E}">
        <p14:creationId xmlns:p14="http://schemas.microsoft.com/office/powerpoint/2010/main" val="24216303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DFB095-19C9-EAE5-BB2C-07102EB4791C}"/>
              </a:ext>
            </a:extLst>
          </p:cNvPr>
          <p:cNvSpPr>
            <a:spLocks noGrp="1"/>
          </p:cNvSpPr>
          <p:nvPr>
            <p:ph type="title"/>
          </p:nvPr>
        </p:nvSpPr>
        <p:spPr>
          <a:xfrm>
            <a:off x="2123728" y="555700"/>
            <a:ext cx="5400600" cy="503882"/>
          </a:xfrm>
        </p:spPr>
        <p:txBody>
          <a:bodyPr/>
          <a:lstStyle/>
          <a:p>
            <a:pPr algn="ctr"/>
            <a:r>
              <a:rPr lang="de-DE" sz="2400" dirty="0"/>
              <a:t>Feedback und </a:t>
            </a:r>
            <a:r>
              <a:rPr lang="de-DE" sz="2400" dirty="0" smtClean="0"/>
              <a:t>iterative Überarbeitung</a:t>
            </a:r>
            <a:endParaRPr lang="de-DE" sz="2400" dirty="0"/>
          </a:p>
        </p:txBody>
      </p:sp>
      <p:sp>
        <p:nvSpPr>
          <p:cNvPr id="3" name="Textplatzhalter 2">
            <a:extLst>
              <a:ext uri="{FF2B5EF4-FFF2-40B4-BE49-F238E27FC236}">
                <a16:creationId xmlns:a16="http://schemas.microsoft.com/office/drawing/2014/main" id="{6DA243F2-671C-382A-7CC4-B2D26BC3AF42}"/>
              </a:ext>
            </a:extLst>
          </p:cNvPr>
          <p:cNvSpPr>
            <a:spLocks noGrp="1"/>
          </p:cNvSpPr>
          <p:nvPr>
            <p:ph type="body" sz="quarter" idx="14"/>
          </p:nvPr>
        </p:nvSpPr>
        <p:spPr>
          <a:xfrm>
            <a:off x="0" y="1059582"/>
            <a:ext cx="9144000" cy="4083918"/>
          </a:xfrm>
        </p:spPr>
        <p:txBody>
          <a:bodyPr>
            <a:noAutofit/>
          </a:bodyPr>
          <a:lstStyle/>
          <a:p>
            <a:pPr marL="457200" indent="-457200">
              <a:spcBef>
                <a:spcPts val="600"/>
              </a:spcBef>
              <a:spcAft>
                <a:spcPts val="600"/>
              </a:spcAft>
              <a:buFont typeface="+mj-lt"/>
              <a:buAutoNum type="arabicPeriod"/>
            </a:pPr>
            <a:r>
              <a:rPr lang="de-DE" sz="1400" u="sng" dirty="0">
                <a:latin typeface="+mn-lt"/>
              </a:rPr>
              <a:t>Korrekturlesen</a:t>
            </a:r>
          </a:p>
          <a:p>
            <a:pPr marL="1200150" lvl="1" indent="-457200">
              <a:spcBef>
                <a:spcPts val="600"/>
              </a:spcBef>
              <a:spcAft>
                <a:spcPts val="600"/>
              </a:spcAft>
              <a:buFont typeface="Courier New" panose="02070309020205020404" pitchFamily="49" charset="0"/>
              <a:buChar char="o"/>
            </a:pPr>
            <a:r>
              <a:rPr lang="de-DE" sz="1400" dirty="0">
                <a:latin typeface="+mn-lt"/>
              </a:rPr>
              <a:t>Sorgfältig auf Rechtschreib- und Grammatikfehler prüfen</a:t>
            </a:r>
          </a:p>
          <a:p>
            <a:pPr marL="1200150" lvl="1" indent="-457200">
              <a:spcBef>
                <a:spcPts val="600"/>
              </a:spcBef>
              <a:spcAft>
                <a:spcPts val="600"/>
              </a:spcAft>
              <a:buFont typeface="Courier New" panose="02070309020205020404" pitchFamily="49" charset="0"/>
              <a:buChar char="o"/>
            </a:pPr>
            <a:r>
              <a:rPr lang="de-DE" sz="1400" dirty="0">
                <a:latin typeface="+mn-lt"/>
              </a:rPr>
              <a:t>Lesefluss und Verständlichkeit überprüfen</a:t>
            </a:r>
          </a:p>
          <a:p>
            <a:pPr marL="457200" indent="-457200">
              <a:spcBef>
                <a:spcPts val="600"/>
              </a:spcBef>
              <a:spcAft>
                <a:spcPts val="600"/>
              </a:spcAft>
              <a:buFont typeface="+mj-lt"/>
              <a:buAutoNum type="arabicPeriod"/>
            </a:pPr>
            <a:r>
              <a:rPr lang="de-DE" sz="1400" u="sng" dirty="0">
                <a:latin typeface="+mn-lt"/>
              </a:rPr>
              <a:t>Feedback </a:t>
            </a:r>
            <a:r>
              <a:rPr lang="de-DE" sz="1400" u="sng" dirty="0" smtClean="0">
                <a:latin typeface="+mn-lt"/>
              </a:rPr>
              <a:t>einholen</a:t>
            </a:r>
            <a:r>
              <a:rPr lang="de-DE" sz="1400" dirty="0" smtClean="0">
                <a:latin typeface="+mn-lt"/>
              </a:rPr>
              <a:t>										</a:t>
            </a:r>
            <a:endParaRPr lang="de-DE" sz="1400" dirty="0">
              <a:solidFill>
                <a:srgbClr val="7030A0"/>
              </a:solidFill>
              <a:latin typeface="+mn-lt"/>
            </a:endParaRPr>
          </a:p>
          <a:p>
            <a:pPr marL="1200150" lvl="1" indent="-457200">
              <a:spcBef>
                <a:spcPts val="600"/>
              </a:spcBef>
              <a:spcAft>
                <a:spcPts val="600"/>
              </a:spcAft>
              <a:buFont typeface="Courier New" panose="02070309020205020404" pitchFamily="49" charset="0"/>
              <a:buChar char="o"/>
            </a:pPr>
            <a:r>
              <a:rPr lang="de-DE" sz="1400" dirty="0">
                <a:latin typeface="+mn-lt"/>
              </a:rPr>
              <a:t>Freunde, Familie oder </a:t>
            </a:r>
            <a:r>
              <a:rPr lang="de-DE" sz="1400" dirty="0" smtClean="0">
                <a:latin typeface="+mn-lt"/>
              </a:rPr>
              <a:t>Dozenten </a:t>
            </a:r>
            <a:r>
              <a:rPr lang="de-DE" sz="1400" dirty="0">
                <a:latin typeface="+mn-lt"/>
              </a:rPr>
              <a:t>um Rückmeldung </a:t>
            </a:r>
            <a:r>
              <a:rPr lang="de-DE" sz="1400" dirty="0" smtClean="0">
                <a:latin typeface="+mn-lt"/>
              </a:rPr>
              <a:t>bitten		</a:t>
            </a:r>
            <a:endParaRPr lang="de-DE" sz="1400" dirty="0" smtClean="0">
              <a:solidFill>
                <a:srgbClr val="0070C0"/>
              </a:solidFill>
              <a:latin typeface="+mn-lt"/>
            </a:endParaRPr>
          </a:p>
          <a:p>
            <a:pPr marL="1200150" lvl="1" indent="-457200">
              <a:spcBef>
                <a:spcPts val="600"/>
              </a:spcBef>
              <a:spcAft>
                <a:spcPts val="600"/>
              </a:spcAft>
              <a:buFont typeface="Courier New" panose="02070309020205020404" pitchFamily="49" charset="0"/>
              <a:buChar char="o"/>
            </a:pPr>
            <a:r>
              <a:rPr lang="de-DE" sz="1400" dirty="0" smtClean="0">
                <a:latin typeface="+mn-lt"/>
              </a:rPr>
              <a:t>Kritische und konstruktive Meinungen berücksichtigen		(</a:t>
            </a:r>
            <a:r>
              <a:rPr lang="de-DE" sz="1400" dirty="0" smtClean="0">
                <a:solidFill>
                  <a:srgbClr val="0070C0"/>
                </a:solidFill>
                <a:latin typeface="+mn-lt"/>
              </a:rPr>
              <a:t>nicht verschließen</a:t>
            </a:r>
            <a:r>
              <a:rPr lang="de-DE" sz="1400" dirty="0" smtClean="0">
                <a:latin typeface="+mn-lt"/>
              </a:rPr>
              <a:t>)</a:t>
            </a:r>
          </a:p>
          <a:p>
            <a:pPr marL="457200" indent="-457200">
              <a:spcBef>
                <a:spcPts val="600"/>
              </a:spcBef>
              <a:spcAft>
                <a:spcPts val="600"/>
              </a:spcAft>
              <a:buFont typeface="+mj-lt"/>
              <a:buAutoNum type="arabicPeriod"/>
            </a:pPr>
            <a:r>
              <a:rPr lang="de-DE" sz="1400" u="sng" dirty="0" smtClean="0">
                <a:latin typeface="+mn-lt"/>
              </a:rPr>
              <a:t>Überarbeiten</a:t>
            </a:r>
            <a:endParaRPr lang="de-DE" sz="1400" u="sng" dirty="0">
              <a:latin typeface="+mn-lt"/>
            </a:endParaRPr>
          </a:p>
          <a:p>
            <a:pPr marL="1200150" lvl="1" indent="-457200">
              <a:spcBef>
                <a:spcPts val="600"/>
              </a:spcBef>
              <a:spcAft>
                <a:spcPts val="600"/>
              </a:spcAft>
              <a:buFont typeface="Courier New" panose="02070309020205020404" pitchFamily="49" charset="0"/>
              <a:buChar char="o"/>
            </a:pPr>
            <a:r>
              <a:rPr lang="de-DE" sz="1400" dirty="0">
                <a:latin typeface="+mn-lt"/>
              </a:rPr>
              <a:t>Arbeit basierend auf erhaltenem Feedback verbessern</a:t>
            </a:r>
          </a:p>
          <a:p>
            <a:pPr marL="1200150" lvl="1" indent="-457200">
              <a:spcBef>
                <a:spcPts val="600"/>
              </a:spcBef>
              <a:spcAft>
                <a:spcPts val="600"/>
              </a:spcAft>
              <a:buFont typeface="Courier New" panose="02070309020205020404" pitchFamily="49" charset="0"/>
              <a:buChar char="o"/>
            </a:pPr>
            <a:r>
              <a:rPr lang="de-DE" sz="1400" dirty="0">
                <a:latin typeface="+mn-lt"/>
              </a:rPr>
              <a:t>Schwachstellen identifizieren und beheben</a:t>
            </a:r>
          </a:p>
          <a:p>
            <a:pPr>
              <a:spcBef>
                <a:spcPts val="600"/>
              </a:spcBef>
              <a:spcAft>
                <a:spcPts val="600"/>
              </a:spcAft>
            </a:pPr>
            <a:endParaRPr lang="de-DE" sz="1400" dirty="0">
              <a:latin typeface="+mn-lt"/>
            </a:endParaRPr>
          </a:p>
          <a:p>
            <a:pPr>
              <a:spcBef>
                <a:spcPts val="600"/>
              </a:spcBef>
              <a:spcAft>
                <a:spcPts val="600"/>
              </a:spcAft>
            </a:pPr>
            <a:r>
              <a:rPr lang="de-DE" sz="1400" u="sng" dirty="0">
                <a:solidFill>
                  <a:srgbClr val="7030A0"/>
                </a:solidFill>
                <a:latin typeface="+mn-lt"/>
              </a:rPr>
              <a:t>Tipp</a:t>
            </a:r>
            <a:r>
              <a:rPr lang="de-DE" sz="1400" u="sng" dirty="0">
                <a:latin typeface="+mn-lt"/>
              </a:rPr>
              <a:t>:</a:t>
            </a:r>
            <a:r>
              <a:rPr lang="de-DE" sz="1400" dirty="0">
                <a:latin typeface="+mn-lt"/>
              </a:rPr>
              <a:t> </a:t>
            </a:r>
            <a:r>
              <a:rPr lang="de-DE" sz="1400" dirty="0" smtClean="0">
                <a:latin typeface="+mn-lt"/>
              </a:rPr>
              <a:t>	Genügend </a:t>
            </a:r>
            <a:r>
              <a:rPr lang="de-DE" sz="1400" dirty="0">
                <a:latin typeface="+mn-lt"/>
              </a:rPr>
              <a:t>Zeit für Feedback und Überarbeitung ein, um eine </a:t>
            </a:r>
            <a:r>
              <a:rPr lang="de-DE" sz="1400" dirty="0" smtClean="0">
                <a:latin typeface="+mn-lt"/>
              </a:rPr>
              <a:t>gute </a:t>
            </a:r>
            <a:r>
              <a:rPr lang="de-DE" sz="1400" dirty="0">
                <a:latin typeface="+mn-lt"/>
              </a:rPr>
              <a:t>Arbeit abzuliefern.</a:t>
            </a:r>
          </a:p>
        </p:txBody>
      </p:sp>
      <p:sp>
        <p:nvSpPr>
          <p:cNvPr id="4" name="Foliennummernplatzhalter 3"/>
          <p:cNvSpPr>
            <a:spLocks noGrp="1"/>
          </p:cNvSpPr>
          <p:nvPr>
            <p:ph type="sldNum" sz="quarter" idx="17"/>
          </p:nvPr>
        </p:nvSpPr>
        <p:spPr/>
        <p:txBody>
          <a:bodyPr/>
          <a:lstStyle/>
          <a:p>
            <a:fld id="{3E01A2B2-10AD-754B-9B4C-E5B6FED423D0}" type="slidenum">
              <a:rPr lang="de-DE" smtClean="0"/>
              <a:pPr/>
              <a:t>9</a:t>
            </a:fld>
            <a:endParaRPr lang="de-DE" dirty="0"/>
          </a:p>
        </p:txBody>
      </p:sp>
    </p:spTree>
    <p:extLst>
      <p:ext uri="{BB962C8B-B14F-4D97-AF65-F5344CB8AC3E}">
        <p14:creationId xmlns:p14="http://schemas.microsoft.com/office/powerpoint/2010/main" val="3727166837"/>
      </p:ext>
    </p:extLst>
  </p:cSld>
  <p:clrMapOvr>
    <a:masterClrMapping/>
  </p:clrMapOvr>
  <p:timing>
    <p:tnLst>
      <p:par>
        <p:cTn id="1" dur="indefinite" restart="never" nodeType="tmRoot"/>
      </p:par>
    </p:tnLst>
  </p:timing>
</p:sld>
</file>

<file path=ppt/theme/theme1.xml><?xml version="1.0" encoding="utf-8"?>
<a:theme xmlns:a="http://schemas.openxmlformats.org/drawingml/2006/main" name="Folienmaster">
  <a:themeElements>
    <a:clrScheme name="Benutzerdefiniert 1">
      <a:dk1>
        <a:srgbClr val="3B515B"/>
      </a:dk1>
      <a:lt1>
        <a:srgbClr val="FFFFFF"/>
      </a:lt1>
      <a:dk2>
        <a:srgbClr val="000000"/>
      </a:dk2>
      <a:lt2>
        <a:srgbClr val="B6BFC3"/>
      </a:lt2>
      <a:accent1>
        <a:srgbClr val="E2001A"/>
      </a:accent1>
      <a:accent2>
        <a:srgbClr val="0271BB"/>
      </a:accent2>
      <a:accent3>
        <a:srgbClr val="3B515B"/>
      </a:accent3>
      <a:accent4>
        <a:srgbClr val="F07F8C"/>
      </a:accent4>
      <a:accent5>
        <a:srgbClr val="80B8DD"/>
      </a:accent5>
      <a:accent6>
        <a:srgbClr val="9DA8AD"/>
      </a:accent6>
      <a:hlink>
        <a:srgbClr val="0271BB"/>
      </a:hlink>
      <a:folHlink>
        <a:srgbClr val="80B8D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cmpd="sng">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0cce59f-b200-4bec-a5b6-ae6101e8c6c2">
      <Terms xmlns="http://schemas.microsoft.com/office/infopath/2007/PartnerControls"/>
    </lcf76f155ced4ddcb4097134ff3c332f>
    <TaxCatchAll xmlns="db4f15b3-afa7-4763-acdc-a734bb7854b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CDED2E597FF12C419FD0D8D80B052070" ma:contentTypeVersion="12" ma:contentTypeDescription="Ein neues Dokument erstellen." ma:contentTypeScope="" ma:versionID="6ee6eb089b2007a72a7db64d77ae3e68">
  <xsd:schema xmlns:xsd="http://www.w3.org/2001/XMLSchema" xmlns:xs="http://www.w3.org/2001/XMLSchema" xmlns:p="http://schemas.microsoft.com/office/2006/metadata/properties" xmlns:ns2="90cce59f-b200-4bec-a5b6-ae6101e8c6c2" xmlns:ns3="db4f15b3-afa7-4763-acdc-a734bb7854bb" targetNamespace="http://schemas.microsoft.com/office/2006/metadata/properties" ma:root="true" ma:fieldsID="7345692e8ed313c74041997a83802102" ns2:_="" ns3:_="">
    <xsd:import namespace="90cce59f-b200-4bec-a5b6-ae6101e8c6c2"/>
    <xsd:import namespace="db4f15b3-afa7-4763-acdc-a734bb7854b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cce59f-b200-4bec-a5b6-ae6101e8c6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Bildmarkierungen" ma:readOnly="false" ma:fieldId="{5cf76f15-5ced-4ddc-b409-7134ff3c332f}" ma:taxonomyMulti="true" ma:sspId="7e6611e7-32d6-4850-a1b3-d6f7e8ea0fa1"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b4f15b3-afa7-4763-acdc-a734bb7854bb"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5ebc0131-fe79-4597-a026-605d0a3f79f5}" ma:internalName="TaxCatchAll" ma:showField="CatchAllData" ma:web="db4f15b3-afa7-4763-acdc-a734bb7854b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D38F0D-C041-4467-973B-2D1B0D5EC7B8}">
  <ds:schemaRefs>
    <ds:schemaRef ds:uri="90cce59f-b200-4bec-a5b6-ae6101e8c6c2"/>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http://schemas.microsoft.com/office/2006/metadata/properties"/>
    <ds:schemaRef ds:uri="http://purl.org/dc/elements/1.1/"/>
    <ds:schemaRef ds:uri="db4f15b3-afa7-4763-acdc-a734bb7854bb"/>
    <ds:schemaRef ds:uri="http://www.w3.org/XML/1998/namespace"/>
    <ds:schemaRef ds:uri="http://purl.org/dc/dcmitype/"/>
  </ds:schemaRefs>
</ds:datastoreItem>
</file>

<file path=customXml/itemProps2.xml><?xml version="1.0" encoding="utf-8"?>
<ds:datastoreItem xmlns:ds="http://schemas.openxmlformats.org/officeDocument/2006/customXml" ds:itemID="{06F46F63-9845-4D49-BD3C-1D995FFFD3BA}">
  <ds:schemaRefs>
    <ds:schemaRef ds:uri="http://schemas.microsoft.com/sharepoint/v3/contenttype/forms"/>
  </ds:schemaRefs>
</ds:datastoreItem>
</file>

<file path=customXml/itemProps3.xml><?xml version="1.0" encoding="utf-8"?>
<ds:datastoreItem xmlns:ds="http://schemas.openxmlformats.org/officeDocument/2006/customXml" ds:itemID="{F64A84A4-8E1D-4CBC-A235-D06E476C0D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cce59f-b200-4bec-a5b6-ae6101e8c6c2"/>
    <ds:schemaRef ds:uri="db4f15b3-afa7-4763-acdc-a734bb7854b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1951</Words>
  <Application>Microsoft Office PowerPoint</Application>
  <PresentationFormat>Bildschirmpräsentation (16:9)</PresentationFormat>
  <Paragraphs>251</Paragraphs>
  <Slides>18</Slides>
  <Notes>0</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18</vt:i4>
      </vt:variant>
    </vt:vector>
  </HeadingPairs>
  <TitlesOfParts>
    <vt:vector size="27" baseType="lpstr">
      <vt:lpstr>Courier New</vt:lpstr>
      <vt:lpstr>Calibri</vt:lpstr>
      <vt:lpstr>Wingdings</vt:lpstr>
      <vt:lpstr>TheSans UHH Regular</vt:lpstr>
      <vt:lpstr>TheSans UHH Bold Caps</vt:lpstr>
      <vt:lpstr>TheSans UHH</vt:lpstr>
      <vt:lpstr>Arial</vt:lpstr>
      <vt:lpstr>TheSans UHH Bold Caps</vt:lpstr>
      <vt:lpstr>Folienmaster</vt:lpstr>
      <vt:lpstr>3. Exzellenz im wissenschaftlichen Schreiben: Stil, Argumentation und KI                                                                        17.04.2024 </vt:lpstr>
      <vt:lpstr>Prinzipien des wissenschaftlichen Schreibens</vt:lpstr>
      <vt:lpstr>Sprache in wissenschaftlicher Hausarbeit: Klarheit und Präzision</vt:lpstr>
      <vt:lpstr>Überwindung von Schreibblockaden</vt:lpstr>
      <vt:lpstr>Weitere Tipps gegen Schreibblockaden</vt:lpstr>
      <vt:lpstr>Mind-Mapping</vt:lpstr>
      <vt:lpstr>Bewertungskriterien</vt:lpstr>
      <vt:lpstr>Typische Logikfehler in Hausarbeiten</vt:lpstr>
      <vt:lpstr>Feedback und iterative Überarbeitung</vt:lpstr>
      <vt:lpstr>Iterative Überarbeitung – (Version 1.03)</vt:lpstr>
      <vt:lpstr>Iterative Revision Beispiel</vt:lpstr>
      <vt:lpstr>KI-Integration</vt:lpstr>
      <vt:lpstr>UHH-GPT</vt:lpstr>
      <vt:lpstr>Inciteful.xyz</vt:lpstr>
      <vt:lpstr>Citavi / Zotero Schulung (24.04.2024)</vt:lpstr>
      <vt:lpstr>Aufgabe</vt:lpstr>
      <vt:lpstr>Quellen</vt:lpstr>
      <vt:lpstr>Dokumentation der KI-Nutzung für den Foliensatz</vt:lpstr>
    </vt:vector>
  </TitlesOfParts>
  <Manager/>
  <Company>Universität Hamburg</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Autorenname</dc:creator>
  <cp:keywords/>
  <dc:description/>
  <cp:lastModifiedBy>Spektor, Mark</cp:lastModifiedBy>
  <cp:revision>314</cp:revision>
  <dcterms:created xsi:type="dcterms:W3CDTF">2017-11-14T09:58:03Z</dcterms:created>
  <dcterms:modified xsi:type="dcterms:W3CDTF">2025-04-08T13:43:02Z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prache">
    <vt:lpwstr>Deutsch</vt:lpwstr>
  </property>
  <property fmtid="{D5CDD505-2E9C-101B-9397-08002B2CF9AE}" pid="3" name="ContentTypeId">
    <vt:lpwstr>0x010100CDED2E597FF12C419FD0D8D80B052070</vt:lpwstr>
  </property>
  <property fmtid="{D5CDD505-2E9C-101B-9397-08002B2CF9AE}" pid="4" name="MediaServiceImageTags">
    <vt:lpwstr/>
  </property>
</Properties>
</file>